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0"/>
  </p:notesMasterIdLst>
  <p:sldIdLst>
    <p:sldId id="619" r:id="rId2"/>
    <p:sldId id="620" r:id="rId3"/>
    <p:sldId id="579" r:id="rId4"/>
    <p:sldId id="587" r:id="rId5"/>
    <p:sldId id="595" r:id="rId6"/>
    <p:sldId id="593" r:id="rId7"/>
    <p:sldId id="599" r:id="rId8"/>
    <p:sldId id="597" r:id="rId9"/>
    <p:sldId id="598" r:id="rId10"/>
    <p:sldId id="596" r:id="rId11"/>
    <p:sldId id="589" r:id="rId12"/>
    <p:sldId id="590" r:id="rId13"/>
    <p:sldId id="600" r:id="rId14"/>
    <p:sldId id="592" r:id="rId15"/>
    <p:sldId id="580" r:id="rId16"/>
    <p:sldId id="627" r:id="rId17"/>
    <p:sldId id="628" r:id="rId18"/>
    <p:sldId id="572" r:id="rId19"/>
    <p:sldId id="634" r:id="rId20"/>
    <p:sldId id="458" r:id="rId21"/>
    <p:sldId id="463" r:id="rId22"/>
    <p:sldId id="459" r:id="rId23"/>
    <p:sldId id="449" r:id="rId24"/>
    <p:sldId id="581" r:id="rId25"/>
    <p:sldId id="630" r:id="rId26"/>
    <p:sldId id="631" r:id="rId27"/>
    <p:sldId id="582" r:id="rId28"/>
    <p:sldId id="632" r:id="rId29"/>
    <p:sldId id="621" r:id="rId30"/>
    <p:sldId id="435" r:id="rId31"/>
    <p:sldId id="437" r:id="rId32"/>
    <p:sldId id="638" r:id="rId33"/>
    <p:sldId id="601" r:id="rId34"/>
    <p:sldId id="523" r:id="rId35"/>
    <p:sldId id="543" r:id="rId36"/>
    <p:sldId id="569" r:id="rId37"/>
    <p:sldId id="573" r:id="rId38"/>
    <p:sldId id="635" r:id="rId39"/>
    <p:sldId id="637" r:id="rId40"/>
    <p:sldId id="524" r:id="rId41"/>
    <p:sldId id="570" r:id="rId42"/>
    <p:sldId id="563" r:id="rId43"/>
    <p:sldId id="544" r:id="rId44"/>
    <p:sldId id="545" r:id="rId45"/>
    <p:sldId id="636" r:id="rId46"/>
    <p:sldId id="568" r:id="rId47"/>
    <p:sldId id="518" r:id="rId48"/>
    <p:sldId id="525" r:id="rId49"/>
    <p:sldId id="574" r:id="rId50"/>
    <p:sldId id="602" r:id="rId51"/>
    <p:sldId id="527" r:id="rId52"/>
    <p:sldId id="603" r:id="rId53"/>
    <p:sldId id="547" r:id="rId54"/>
    <p:sldId id="553" r:id="rId55"/>
    <p:sldId id="564" r:id="rId56"/>
    <p:sldId id="571" r:id="rId57"/>
    <p:sldId id="443" r:id="rId58"/>
    <p:sldId id="528" r:id="rId59"/>
    <p:sldId id="560" r:id="rId60"/>
    <p:sldId id="646" r:id="rId61"/>
    <p:sldId id="647" r:id="rId62"/>
    <p:sldId id="617" r:id="rId63"/>
    <p:sldId id="622" r:id="rId64"/>
    <p:sldId id="618" r:id="rId65"/>
    <p:sldId id="529" r:id="rId66"/>
    <p:sldId id="594" r:id="rId67"/>
    <p:sldId id="639" r:id="rId68"/>
    <p:sldId id="550" r:id="rId69"/>
    <p:sldId id="554" r:id="rId70"/>
    <p:sldId id="540" r:id="rId71"/>
    <p:sldId id="556" r:id="rId72"/>
    <p:sldId id="557" r:id="rId73"/>
    <p:sldId id="558" r:id="rId74"/>
    <p:sldId id="530" r:id="rId75"/>
    <p:sldId id="623" r:id="rId76"/>
    <p:sldId id="559" r:id="rId77"/>
    <p:sldId id="640" r:id="rId78"/>
    <p:sldId id="604" r:id="rId79"/>
    <p:sldId id="531" r:id="rId80"/>
    <p:sldId id="641" r:id="rId81"/>
    <p:sldId id="642" r:id="rId82"/>
    <p:sldId id="643" r:id="rId83"/>
    <p:sldId id="648" r:id="rId84"/>
    <p:sldId id="649" r:id="rId85"/>
    <p:sldId id="782" r:id="rId86"/>
    <p:sldId id="783" r:id="rId87"/>
    <p:sldId id="546" r:id="rId88"/>
    <p:sldId id="532" r:id="rId89"/>
    <p:sldId id="644" r:id="rId90"/>
    <p:sldId id="645" r:id="rId91"/>
    <p:sldId id="551" r:id="rId92"/>
    <p:sldId id="650" r:id="rId93"/>
    <p:sldId id="624" r:id="rId94"/>
    <p:sldId id="605" r:id="rId95"/>
    <p:sldId id="533" r:id="rId96"/>
    <p:sldId id="651" r:id="rId97"/>
    <p:sldId id="652" r:id="rId98"/>
    <p:sldId id="548" r:id="rId99"/>
    <p:sldId id="534" r:id="rId100"/>
    <p:sldId id="653" r:id="rId101"/>
    <p:sldId id="654" r:id="rId102"/>
    <p:sldId id="552" r:id="rId103"/>
    <p:sldId id="778" r:id="rId104"/>
    <p:sldId id="779" r:id="rId105"/>
    <p:sldId id="780" r:id="rId106"/>
    <p:sldId id="549" r:id="rId107"/>
    <p:sldId id="537" r:id="rId108"/>
    <p:sldId id="655" r:id="rId109"/>
    <p:sldId id="606" r:id="rId110"/>
    <p:sldId id="538" r:id="rId111"/>
    <p:sldId id="609" r:id="rId112"/>
    <p:sldId id="614" r:id="rId113"/>
    <p:sldId id="615" r:id="rId114"/>
    <p:sldId id="610" r:id="rId115"/>
    <p:sldId id="776" r:id="rId116"/>
    <p:sldId id="769" r:id="rId117"/>
    <p:sldId id="539" r:id="rId118"/>
    <p:sldId id="774" r:id="rId119"/>
    <p:sldId id="611" r:id="rId120"/>
    <p:sldId id="612" r:id="rId121"/>
    <p:sldId id="613" r:id="rId122"/>
    <p:sldId id="664" r:id="rId123"/>
    <p:sldId id="770" r:id="rId124"/>
    <p:sldId id="802" r:id="rId125"/>
    <p:sldId id="665" r:id="rId126"/>
    <p:sldId id="607" r:id="rId127"/>
    <p:sldId id="541" r:id="rId128"/>
    <p:sldId id="658" r:id="rId129"/>
    <p:sldId id="773" r:id="rId130"/>
    <p:sldId id="771" r:id="rId131"/>
    <p:sldId id="656" r:id="rId132"/>
    <p:sldId id="659" r:id="rId133"/>
    <p:sldId id="661" r:id="rId134"/>
    <p:sldId id="662" r:id="rId135"/>
    <p:sldId id="781" r:id="rId136"/>
    <p:sldId id="772" r:id="rId137"/>
    <p:sldId id="663" r:id="rId138"/>
    <p:sldId id="767" r:id="rId139"/>
    <p:sldId id="768" r:id="rId140"/>
    <p:sldId id="784" r:id="rId141"/>
    <p:sldId id="785" r:id="rId142"/>
    <p:sldId id="786" r:id="rId143"/>
    <p:sldId id="787" r:id="rId144"/>
    <p:sldId id="788" r:id="rId145"/>
    <p:sldId id="789" r:id="rId146"/>
    <p:sldId id="790" r:id="rId147"/>
    <p:sldId id="791" r:id="rId148"/>
    <p:sldId id="792" r:id="rId149"/>
    <p:sldId id="795" r:id="rId150"/>
    <p:sldId id="793" r:id="rId151"/>
    <p:sldId id="794" r:id="rId152"/>
    <p:sldId id="796" r:id="rId153"/>
    <p:sldId id="797" r:id="rId154"/>
    <p:sldId id="798" r:id="rId155"/>
    <p:sldId id="799" r:id="rId156"/>
    <p:sldId id="800" r:id="rId157"/>
    <p:sldId id="464" r:id="rId158"/>
    <p:sldId id="801" r:id="rId1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695" autoAdjust="0"/>
  </p:normalViewPr>
  <p:slideViewPr>
    <p:cSldViewPr>
      <p:cViewPr varScale="1">
        <p:scale>
          <a:sx n="64" d="100"/>
          <a:sy n="64" d="100"/>
        </p:scale>
        <p:origin x="8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7321A-F560-44A1-B294-5E9AB841DB9E}" type="datetimeFigureOut">
              <a:rPr lang="en-US" smtClean="0"/>
              <a:pPr/>
              <a:t>12/1/2018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A90D7-F0CD-4C10-89E1-4F7B36AC8EB7}" type="slidenum">
              <a:rPr lang="en-US" smtClean="0"/>
              <a:pPr/>
              <a:t>‹#›</a:t>
            </a:fld>
            <a:endParaRPr lang="en-US" dirty="0"/>
          </a:p>
        </p:txBody>
      </p:sp>
    </p:spTree>
    <p:extLst>
      <p:ext uri="{BB962C8B-B14F-4D97-AF65-F5344CB8AC3E}">
        <p14:creationId xmlns:p14="http://schemas.microsoft.com/office/powerpoint/2010/main" val="195308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0A90D7-F0CD-4C10-89E1-4F7B36AC8EB7}" type="slidenum">
              <a:rPr lang="en-US" smtClean="0"/>
              <a:pPr/>
              <a:t>20</a:t>
            </a:fld>
            <a:endParaRPr lang="en-US" dirty="0"/>
          </a:p>
        </p:txBody>
      </p:sp>
    </p:spTree>
    <p:extLst>
      <p:ext uri="{BB962C8B-B14F-4D97-AF65-F5344CB8AC3E}">
        <p14:creationId xmlns:p14="http://schemas.microsoft.com/office/powerpoint/2010/main" val="396388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0A90D7-F0CD-4C10-89E1-4F7B36AC8EB7}" type="slidenum">
              <a:rPr lang="en-US" smtClean="0"/>
              <a:pPr/>
              <a:t>22</a:t>
            </a:fld>
            <a:endParaRPr lang="en-US" dirty="0"/>
          </a:p>
        </p:txBody>
      </p:sp>
    </p:spTree>
    <p:extLst>
      <p:ext uri="{BB962C8B-B14F-4D97-AF65-F5344CB8AC3E}">
        <p14:creationId xmlns:p14="http://schemas.microsoft.com/office/powerpoint/2010/main" val="1957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A90D7-F0CD-4C10-89E1-4F7B36AC8EB7}" type="slidenum">
              <a:rPr lang="en-US" smtClean="0"/>
              <a:pPr/>
              <a:t>31</a:t>
            </a:fld>
            <a:endParaRPr lang="en-US" dirty="0"/>
          </a:p>
        </p:txBody>
      </p:sp>
    </p:spTree>
    <p:extLst>
      <p:ext uri="{BB962C8B-B14F-4D97-AF65-F5344CB8AC3E}">
        <p14:creationId xmlns:p14="http://schemas.microsoft.com/office/powerpoint/2010/main" val="282404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A90D7-F0CD-4C10-89E1-4F7B36AC8EB7}" type="slidenum">
              <a:rPr lang="en-US" smtClean="0"/>
              <a:pPr/>
              <a:t>43</a:t>
            </a:fld>
            <a:endParaRPr lang="en-US" dirty="0"/>
          </a:p>
        </p:txBody>
      </p:sp>
    </p:spTree>
    <p:extLst>
      <p:ext uri="{BB962C8B-B14F-4D97-AF65-F5344CB8AC3E}">
        <p14:creationId xmlns:p14="http://schemas.microsoft.com/office/powerpoint/2010/main" val="145314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A90D7-F0CD-4C10-89E1-4F7B36AC8EB7}" type="slidenum">
              <a:rPr lang="en-US" smtClean="0"/>
              <a:pPr/>
              <a:t>87</a:t>
            </a:fld>
            <a:endParaRPr lang="en-US" dirty="0"/>
          </a:p>
        </p:txBody>
      </p:sp>
    </p:spTree>
    <p:extLst>
      <p:ext uri="{BB962C8B-B14F-4D97-AF65-F5344CB8AC3E}">
        <p14:creationId xmlns:p14="http://schemas.microsoft.com/office/powerpoint/2010/main" val="96450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A90D7-F0CD-4C10-89E1-4F7B36AC8EB7}" type="slidenum">
              <a:rPr lang="en-US" smtClean="0"/>
              <a:pPr/>
              <a:t>88</a:t>
            </a:fld>
            <a:endParaRPr lang="en-US" dirty="0"/>
          </a:p>
        </p:txBody>
      </p:sp>
    </p:spTree>
    <p:extLst>
      <p:ext uri="{BB962C8B-B14F-4D97-AF65-F5344CB8AC3E}">
        <p14:creationId xmlns:p14="http://schemas.microsoft.com/office/powerpoint/2010/main" val="178176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95E3F-B7FE-49D9-9771-BE0520DD34E7}" type="slidenum">
              <a:rPr lang="en-US" smtClean="0"/>
              <a:pPr/>
              <a:t>111</a:t>
            </a:fld>
            <a:endParaRPr lang="en-US"/>
          </a:p>
        </p:txBody>
      </p:sp>
    </p:spTree>
    <p:extLst>
      <p:ext uri="{BB962C8B-B14F-4D97-AF65-F5344CB8AC3E}">
        <p14:creationId xmlns:p14="http://schemas.microsoft.com/office/powerpoint/2010/main" val="17577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F672F15-5EB7-4B55-8028-DEFECE85227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72F15-5EB7-4B55-8028-DEFECE85227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72F15-5EB7-4B55-8028-DEFECE85227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72F15-5EB7-4B55-8028-DEFECE85227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72F15-5EB7-4B55-8028-DEFECE85227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672F15-5EB7-4B55-8028-DEFECE85227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672F15-5EB7-4B55-8028-DEFECE85227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672F15-5EB7-4B55-8028-DEFECE85227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672F15-5EB7-4B55-8028-DEFECE85227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672F15-5EB7-4B55-8028-DEFECE85227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3B69DB-03DA-4295-9006-25C58FA27B0D}"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F672F15-5EB7-4B55-8028-DEFECE852278}"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3B69DB-03DA-4295-9006-25C58FA27B0D}" type="datetimeFigureOut">
              <a:rPr lang="en-US" smtClean="0"/>
              <a:pPr/>
              <a:t>12/1/2018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672F15-5EB7-4B55-8028-DEFECE85227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18.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19.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5.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11209-BE2C-4491-8C44-6468F04D8B74}"/>
              </a:ext>
            </a:extLst>
          </p:cNvPr>
          <p:cNvSpPr>
            <a:spLocks noGrp="1"/>
          </p:cNvSpPr>
          <p:nvPr>
            <p:ph type="title"/>
          </p:nvPr>
        </p:nvSpPr>
        <p:spPr/>
        <p:txBody>
          <a:bodyPr/>
          <a:lstStyle/>
          <a:p>
            <a:pPr algn="ctr"/>
            <a:r>
              <a:rPr lang="en-US" dirty="0"/>
              <a:t>Format</a:t>
            </a:r>
          </a:p>
        </p:txBody>
      </p:sp>
      <p:sp>
        <p:nvSpPr>
          <p:cNvPr id="5" name="Content Placeholder 4">
            <a:extLst>
              <a:ext uri="{FF2B5EF4-FFF2-40B4-BE49-F238E27FC236}">
                <a16:creationId xmlns:a16="http://schemas.microsoft.com/office/drawing/2014/main" id="{90E2C9A7-D48E-464D-AB0D-378F49FB1E21}"/>
              </a:ext>
            </a:extLst>
          </p:cNvPr>
          <p:cNvSpPr>
            <a:spLocks noGrp="1"/>
          </p:cNvSpPr>
          <p:nvPr>
            <p:ph idx="1"/>
          </p:nvPr>
        </p:nvSpPr>
        <p:spPr/>
        <p:txBody>
          <a:bodyPr>
            <a:normAutofit fontScale="85000" lnSpcReduction="20000"/>
          </a:bodyPr>
          <a:lstStyle/>
          <a:p>
            <a:r>
              <a:rPr lang="en-US" dirty="0"/>
              <a:t>Intro</a:t>
            </a:r>
          </a:p>
          <a:p>
            <a:pPr lvl="3"/>
            <a:r>
              <a:rPr lang="en-US" dirty="0"/>
              <a:t>Ways The Medical Model Doesn’t Work</a:t>
            </a:r>
          </a:p>
          <a:p>
            <a:pPr lvl="3"/>
            <a:r>
              <a:rPr lang="en-US" dirty="0"/>
              <a:t>The Use and Value of Jargon</a:t>
            </a:r>
          </a:p>
          <a:p>
            <a:pPr lvl="3"/>
            <a:r>
              <a:rPr lang="en-US" dirty="0"/>
              <a:t>How the Jargon was created</a:t>
            </a:r>
          </a:p>
          <a:p>
            <a:r>
              <a:rPr lang="en-US" dirty="0"/>
              <a:t>Training Phase I </a:t>
            </a:r>
          </a:p>
          <a:p>
            <a:pPr lvl="3"/>
            <a:r>
              <a:rPr lang="en-US" dirty="0"/>
              <a:t>Joining</a:t>
            </a:r>
          </a:p>
          <a:p>
            <a:r>
              <a:rPr lang="en-US" dirty="0"/>
              <a:t>Training Phase II</a:t>
            </a:r>
          </a:p>
          <a:p>
            <a:pPr lvl="3"/>
            <a:r>
              <a:rPr lang="en-US" dirty="0"/>
              <a:t>Flexing</a:t>
            </a:r>
          </a:p>
          <a:p>
            <a:r>
              <a:rPr lang="en-US" dirty="0"/>
              <a:t>Training Phase III			</a:t>
            </a:r>
          </a:p>
          <a:p>
            <a:pPr marL="1284732" lvl="3" indent="-342900"/>
            <a:r>
              <a:rPr lang="en-US" dirty="0"/>
              <a:t>Studying Behavior</a:t>
            </a:r>
          </a:p>
          <a:p>
            <a:pPr marL="370332" indent="-342900"/>
            <a:r>
              <a:rPr lang="en-US" dirty="0"/>
              <a:t>Training Phase IV</a:t>
            </a:r>
          </a:p>
          <a:p>
            <a:pPr marL="1284732" lvl="3" indent="-342900"/>
            <a:r>
              <a:rPr lang="en-US" dirty="0"/>
              <a:t>Challenging Internalized Stigma</a:t>
            </a:r>
          </a:p>
          <a:p>
            <a:pPr marL="370332" indent="-342900"/>
            <a:r>
              <a:rPr lang="en-US" dirty="0"/>
              <a:t>Summary</a:t>
            </a:r>
          </a:p>
          <a:p>
            <a:pPr marL="1284732" lvl="3" indent="-342900"/>
            <a:r>
              <a:rPr lang="en-US" dirty="0"/>
              <a:t>How material can be used to structure groups</a:t>
            </a:r>
          </a:p>
          <a:p>
            <a:pPr marL="1284732" lvl="3" indent="-342900"/>
            <a:r>
              <a:rPr lang="en-US" dirty="0"/>
              <a:t>How material can be helpful in treatment planning</a:t>
            </a:r>
          </a:p>
        </p:txBody>
      </p:sp>
    </p:spTree>
    <p:extLst>
      <p:ext uri="{BB962C8B-B14F-4D97-AF65-F5344CB8AC3E}">
        <p14:creationId xmlns:p14="http://schemas.microsoft.com/office/powerpoint/2010/main" val="399685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Mainstream Definition of “Psychosis”</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i="1" dirty="0"/>
              <a:t>negative symptoms</a:t>
            </a:r>
          </a:p>
          <a:p>
            <a:pPr marL="0" indent="0" algn="ctr">
              <a:buNone/>
            </a:pPr>
            <a:r>
              <a:rPr lang="en-US" sz="1200" dirty="0"/>
              <a:t>or just depression/oppression</a:t>
            </a:r>
          </a:p>
          <a:p>
            <a:pPr marL="514350" indent="-514350">
              <a:buAutoNum type="arabicPeriod"/>
            </a:pPr>
            <a:r>
              <a:rPr lang="en-US" i="1" dirty="0" err="1"/>
              <a:t>Andhedonia</a:t>
            </a:r>
            <a:endParaRPr lang="en-US" i="1" dirty="0"/>
          </a:p>
          <a:p>
            <a:pPr marL="514350" indent="-514350">
              <a:buAutoNum type="arabicPeriod"/>
            </a:pPr>
            <a:r>
              <a:rPr lang="en-US" i="1" dirty="0" err="1"/>
              <a:t>Avolition</a:t>
            </a:r>
            <a:endParaRPr lang="en-US" i="1" dirty="0"/>
          </a:p>
          <a:p>
            <a:pPr marL="514350" indent="-514350">
              <a:buAutoNum type="arabicPeriod"/>
            </a:pPr>
            <a:r>
              <a:rPr lang="en-US" i="1" dirty="0" err="1"/>
              <a:t>Amotivation</a:t>
            </a:r>
            <a:endParaRPr lang="en-US" i="1" dirty="0"/>
          </a:p>
          <a:p>
            <a:pPr marL="514350" indent="-514350">
              <a:buAutoNum type="arabicPeriod"/>
            </a:pPr>
            <a:r>
              <a:rPr lang="en-US" i="1" dirty="0" err="1"/>
              <a:t>Alogia</a:t>
            </a:r>
            <a:endParaRPr lang="en-US" i="1" dirty="0"/>
          </a:p>
          <a:p>
            <a:pPr marL="514350" indent="-514350">
              <a:buAutoNum type="arabicPeriod"/>
            </a:pPr>
            <a:r>
              <a:rPr lang="en-US" i="1" dirty="0"/>
              <a:t>Attention Problems</a:t>
            </a:r>
          </a:p>
          <a:p>
            <a:pPr marL="514350" indent="-514350">
              <a:buAutoNum type="arabicPeriod"/>
            </a:pPr>
            <a:r>
              <a:rPr lang="en-US" i="1" dirty="0"/>
              <a:t>Catatonia</a:t>
            </a:r>
          </a:p>
          <a:p>
            <a:pPr marL="514350" indent="-514350">
              <a:buAutoNum type="arabicPeriod"/>
            </a:pPr>
            <a:r>
              <a:rPr lang="en-US" i="1" dirty="0"/>
              <a:t>Posturing</a:t>
            </a:r>
          </a:p>
          <a:p>
            <a:pPr marL="514350" indent="-514350">
              <a:buAutoNum type="arabicPeriod"/>
            </a:pPr>
            <a:r>
              <a:rPr lang="en-US" i="1" dirty="0"/>
              <a:t>Lethargy</a:t>
            </a:r>
          </a:p>
          <a:p>
            <a:pPr marL="514350" indent="-514350">
              <a:buAutoNum type="arabicPeriod"/>
            </a:pPr>
            <a:r>
              <a:rPr lang="en-US" i="1" dirty="0"/>
              <a:t>Flat affect</a:t>
            </a:r>
          </a:p>
          <a:p>
            <a:pPr marL="514350" indent="-514350">
              <a:buAutoNum type="arabicPeriod"/>
            </a:pPr>
            <a:r>
              <a:rPr lang="en-US" i="1" dirty="0"/>
              <a:t>Social Withdrawal</a:t>
            </a:r>
          </a:p>
          <a:p>
            <a:pPr marL="514350" indent="-514350">
              <a:buAutoNum type="arabicPeriod"/>
            </a:pPr>
            <a:r>
              <a:rPr lang="en-US" i="1" dirty="0"/>
              <a:t>Sexual Problems</a:t>
            </a:r>
          </a:p>
          <a:p>
            <a:pPr marL="514350" indent="-514350">
              <a:buAutoNum type="arabicPeriod"/>
            </a:pPr>
            <a:endParaRPr lang="en-US" i="1" dirty="0"/>
          </a:p>
          <a:p>
            <a:pPr marL="514350" indent="-514350">
              <a:buAutoNum type="arabicPeriod"/>
            </a:pPr>
            <a:endParaRPr lang="en-US" i="1" dirty="0"/>
          </a:p>
        </p:txBody>
      </p:sp>
    </p:spTree>
    <p:extLst>
      <p:ext uri="{BB962C8B-B14F-4D97-AF65-F5344CB8AC3E}">
        <p14:creationId xmlns:p14="http://schemas.microsoft.com/office/powerpoint/2010/main" val="27960602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4358-1442-46F8-9B2C-C00B5DE3B47F}"/>
              </a:ext>
            </a:extLst>
          </p:cNvPr>
          <p:cNvSpPr>
            <a:spLocks noGrp="1"/>
          </p:cNvSpPr>
          <p:nvPr>
            <p:ph type="title"/>
          </p:nvPr>
        </p:nvSpPr>
        <p:spPr/>
        <p:txBody>
          <a:bodyPr/>
          <a:lstStyle/>
          <a:p>
            <a:pPr algn="ctr"/>
            <a:r>
              <a:rPr lang="en-US" dirty="0"/>
              <a:t>Study Social Sanctions</a:t>
            </a:r>
          </a:p>
        </p:txBody>
      </p:sp>
      <p:sp>
        <p:nvSpPr>
          <p:cNvPr id="3" name="Content Placeholder 2">
            <a:extLst>
              <a:ext uri="{FF2B5EF4-FFF2-40B4-BE49-F238E27FC236}">
                <a16:creationId xmlns:a16="http://schemas.microsoft.com/office/drawing/2014/main" id="{F13B7C02-E22A-4882-9043-E27E61B18F60}"/>
              </a:ext>
            </a:extLst>
          </p:cNvPr>
          <p:cNvSpPr>
            <a:spLocks noGrp="1"/>
          </p:cNvSpPr>
          <p:nvPr>
            <p:ph idx="1"/>
          </p:nvPr>
        </p:nvSpPr>
        <p:spPr/>
        <p:txBody>
          <a:bodyPr>
            <a:normAutofit fontScale="77500" lnSpcReduction="20000"/>
          </a:bodyPr>
          <a:lstStyle/>
          <a:p>
            <a:pPr marL="0" indent="0" algn="ctr">
              <a:buNone/>
            </a:pPr>
            <a:r>
              <a:rPr lang="en-US" b="1" dirty="0"/>
              <a:t>DO:</a:t>
            </a:r>
          </a:p>
          <a:p>
            <a:r>
              <a:rPr lang="en-US" dirty="0"/>
              <a:t>Explore a persons experiences in jails and hospitals and among friends.</a:t>
            </a:r>
          </a:p>
          <a:p>
            <a:r>
              <a:rPr lang="en-US" dirty="0"/>
              <a:t>Assess for experiences with being bullied in childhood.</a:t>
            </a:r>
          </a:p>
          <a:p>
            <a:r>
              <a:rPr lang="en-US" dirty="0"/>
              <a:t>Educate about what happens to victims when they are tied down instead of celebrated.</a:t>
            </a:r>
          </a:p>
          <a:p>
            <a:r>
              <a:rPr lang="en-US" dirty="0"/>
              <a:t>Allow the group to change the topic if they need to.</a:t>
            </a:r>
          </a:p>
          <a:p>
            <a:r>
              <a:rPr lang="en-US" dirty="0"/>
              <a:t>Highlight things you learned from being punished</a:t>
            </a:r>
          </a:p>
          <a:p>
            <a:r>
              <a:rPr lang="en-US" dirty="0"/>
              <a:t>Suggest that the best way to make social sanctions stop is to accept they happen and plan a different kind of insurrection.</a:t>
            </a:r>
          </a:p>
          <a:p>
            <a:r>
              <a:rPr lang="en-US" dirty="0"/>
              <a:t>Explore any signs of resilience that come up</a:t>
            </a:r>
          </a:p>
          <a:p>
            <a:r>
              <a:rPr lang="en-US" dirty="0"/>
              <a:t>Be prepared to educate about trauma and how to avoid re-traumatization</a:t>
            </a:r>
          </a:p>
          <a:p>
            <a:r>
              <a:rPr lang="en-US" dirty="0"/>
              <a:t>Make sure a participant has support when they leave </a:t>
            </a:r>
          </a:p>
          <a:p>
            <a:r>
              <a:rPr lang="en-US" dirty="0"/>
              <a:t>Share that you yourself have grown in your ability to talk about this with practice.</a:t>
            </a:r>
          </a:p>
        </p:txBody>
      </p:sp>
    </p:spTree>
    <p:extLst>
      <p:ext uri="{BB962C8B-B14F-4D97-AF65-F5344CB8AC3E}">
        <p14:creationId xmlns:p14="http://schemas.microsoft.com/office/powerpoint/2010/main" val="7400379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4358-1442-46F8-9B2C-C00B5DE3B47F}"/>
              </a:ext>
            </a:extLst>
          </p:cNvPr>
          <p:cNvSpPr>
            <a:spLocks noGrp="1"/>
          </p:cNvSpPr>
          <p:nvPr>
            <p:ph type="title"/>
          </p:nvPr>
        </p:nvSpPr>
        <p:spPr/>
        <p:txBody>
          <a:bodyPr/>
          <a:lstStyle/>
          <a:p>
            <a:pPr algn="ctr"/>
            <a:r>
              <a:rPr lang="en-US" dirty="0"/>
              <a:t>Study Social Sanctions</a:t>
            </a:r>
          </a:p>
        </p:txBody>
      </p:sp>
      <p:sp>
        <p:nvSpPr>
          <p:cNvPr id="3" name="Content Placeholder 2">
            <a:extLst>
              <a:ext uri="{FF2B5EF4-FFF2-40B4-BE49-F238E27FC236}">
                <a16:creationId xmlns:a16="http://schemas.microsoft.com/office/drawing/2014/main" id="{F13B7C02-E22A-4882-9043-E27E61B18F60}"/>
              </a:ext>
            </a:extLst>
          </p:cNvPr>
          <p:cNvSpPr>
            <a:spLocks noGrp="1"/>
          </p:cNvSpPr>
          <p:nvPr>
            <p:ph idx="1"/>
          </p:nvPr>
        </p:nvSpPr>
        <p:spPr/>
        <p:txBody>
          <a:bodyPr>
            <a:normAutofit fontScale="92500"/>
          </a:bodyPr>
          <a:lstStyle/>
          <a:p>
            <a:pPr marL="0" indent="0" algn="ctr">
              <a:buNone/>
            </a:pPr>
            <a:r>
              <a:rPr lang="en-US" b="1" dirty="0"/>
              <a:t>DO NOT:</a:t>
            </a:r>
          </a:p>
          <a:p>
            <a:r>
              <a:rPr lang="en-US" dirty="0"/>
              <a:t>Push anyone to participate</a:t>
            </a:r>
          </a:p>
          <a:p>
            <a:r>
              <a:rPr lang="en-US" dirty="0"/>
              <a:t>Defend the psychiatric establishment or the mainstream that has rejected or hurt the participant</a:t>
            </a:r>
          </a:p>
          <a:p>
            <a:r>
              <a:rPr lang="en-US" dirty="0"/>
              <a:t>Exclude a participants experience</a:t>
            </a:r>
          </a:p>
          <a:p>
            <a:r>
              <a:rPr lang="en-US" dirty="0"/>
              <a:t>Allow a persons’ experience to be invalidated </a:t>
            </a:r>
          </a:p>
          <a:p>
            <a:r>
              <a:rPr lang="en-US" dirty="0"/>
              <a:t>Ignore it if someone is traumatized</a:t>
            </a:r>
          </a:p>
          <a:p>
            <a:r>
              <a:rPr lang="en-US" dirty="0"/>
              <a:t>Proceed if there is clearly unresolved conflict between participants</a:t>
            </a:r>
          </a:p>
          <a:p>
            <a:r>
              <a:rPr lang="en-US" dirty="0"/>
              <a:t>Force someone to stay in the room if they get overwhelmed.</a:t>
            </a:r>
          </a:p>
          <a:p>
            <a:endParaRPr lang="en-US" dirty="0"/>
          </a:p>
        </p:txBody>
      </p:sp>
    </p:spTree>
    <p:extLst>
      <p:ext uri="{BB962C8B-B14F-4D97-AF65-F5344CB8AC3E}">
        <p14:creationId xmlns:p14="http://schemas.microsoft.com/office/powerpoint/2010/main" val="35880841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Visual Aid</a:t>
            </a:r>
          </a:p>
        </p:txBody>
      </p:sp>
      <p:graphicFrame>
        <p:nvGraphicFramePr>
          <p:cNvPr id="5" name="Object 4"/>
          <p:cNvGraphicFramePr>
            <a:graphicFrameLocks noChangeAspect="1"/>
          </p:cNvGraphicFramePr>
          <p:nvPr>
            <p:extLst/>
          </p:nvPr>
        </p:nvGraphicFramePr>
        <p:xfrm>
          <a:off x="1809750" y="2606675"/>
          <a:ext cx="5135563" cy="3949700"/>
        </p:xfrm>
        <a:graphic>
          <a:graphicData uri="http://schemas.openxmlformats.org/presentationml/2006/ole">
            <mc:AlternateContent xmlns:mc="http://schemas.openxmlformats.org/markup-compatibility/2006">
              <mc:Choice xmlns:v="urn:schemas-microsoft-com:vml" Requires="v">
                <p:oleObj spid="_x0000_s54309" name="Document" r:id="rId3" imgW="9339806" imgH="7162010" progId="Word.Document.8">
                  <p:embed/>
                </p:oleObj>
              </mc:Choice>
              <mc:Fallback>
                <p:oleObj name="Document" r:id="rId3" imgW="9339806" imgH="7162010" progId="Word.Document.8">
                  <p:embed/>
                  <p:pic>
                    <p:nvPicPr>
                      <p:cNvPr id="5" name="Object 4"/>
                      <p:cNvPicPr>
                        <a:picLocks noChangeAspect="1" noChangeArrowheads="1"/>
                      </p:cNvPicPr>
                      <p:nvPr/>
                    </p:nvPicPr>
                    <p:blipFill>
                      <a:blip r:embed="rId4"/>
                      <a:srcRect/>
                      <a:stretch>
                        <a:fillRect/>
                      </a:stretch>
                    </p:blipFill>
                    <p:spPr bwMode="auto">
                      <a:xfrm>
                        <a:off x="1809750" y="2606675"/>
                        <a:ext cx="5135563"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485722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7C953A-68FC-4525-9550-195004A4FCFE}"/>
              </a:ext>
            </a:extLst>
          </p:cNvPr>
          <p:cNvSpPr>
            <a:spLocks noGrp="1"/>
          </p:cNvSpPr>
          <p:nvPr>
            <p:ph type="title"/>
          </p:nvPr>
        </p:nvSpPr>
        <p:spPr/>
        <p:txBody>
          <a:bodyPr>
            <a:normAutofit fontScale="90000"/>
          </a:bodyPr>
          <a:lstStyle/>
          <a:p>
            <a:pPr algn="ctr"/>
            <a:r>
              <a:rPr lang="en-US" dirty="0"/>
              <a:t>Learned Behaviors from </a:t>
            </a:r>
            <a:br>
              <a:rPr lang="en-US" dirty="0"/>
            </a:br>
            <a:r>
              <a:rPr lang="en-US" dirty="0">
                <a:solidFill>
                  <a:srgbClr val="FF0000"/>
                </a:solidFill>
              </a:rPr>
              <a:t>Social Sanctions</a:t>
            </a:r>
          </a:p>
        </p:txBody>
      </p:sp>
      <p:sp>
        <p:nvSpPr>
          <p:cNvPr id="9" name="Content Placeholder 8">
            <a:extLst>
              <a:ext uri="{FF2B5EF4-FFF2-40B4-BE49-F238E27FC236}">
                <a16:creationId xmlns:a16="http://schemas.microsoft.com/office/drawing/2014/main" id="{DBF1691C-09BF-4E8E-8AB3-B2288A798D25}"/>
              </a:ext>
            </a:extLst>
          </p:cNvPr>
          <p:cNvSpPr>
            <a:spLocks noGrp="1"/>
          </p:cNvSpPr>
          <p:nvPr>
            <p:ph idx="1"/>
          </p:nvPr>
        </p:nvSpPr>
        <p:spPr>
          <a:xfrm>
            <a:off x="450574" y="1935480"/>
            <a:ext cx="8229600" cy="4541520"/>
          </a:xfrm>
        </p:spPr>
        <p:txBody>
          <a:bodyPr>
            <a:noAutofit/>
          </a:bodyPr>
          <a:lstStyle/>
          <a:p>
            <a:r>
              <a:rPr lang="en-US" sz="1800" dirty="0"/>
              <a:t>we have to lie about our experiences and thoughts to stay free</a:t>
            </a:r>
          </a:p>
          <a:p>
            <a:r>
              <a:rPr lang="en-US" sz="1800" dirty="0"/>
              <a:t>we can’t talk about our divergent views without going to the hospital.</a:t>
            </a:r>
          </a:p>
          <a:p>
            <a:r>
              <a:rPr lang="en-US" sz="1800" dirty="0"/>
              <a:t>we will be persecuted or revered for our problems</a:t>
            </a:r>
          </a:p>
          <a:p>
            <a:r>
              <a:rPr lang="en-US" sz="1800" dirty="0"/>
              <a:t>we have to pay more attention to our special messages </a:t>
            </a:r>
          </a:p>
          <a:p>
            <a:r>
              <a:rPr lang="en-US" sz="1800" dirty="0"/>
              <a:t>we don’t have experiences, we only have crazy thoughts</a:t>
            </a:r>
          </a:p>
          <a:p>
            <a:r>
              <a:rPr lang="en-US" sz="1800" dirty="0"/>
              <a:t>we don’t have people who care about us</a:t>
            </a:r>
          </a:p>
          <a:p>
            <a:r>
              <a:rPr lang="en-US" sz="1800" dirty="0"/>
              <a:t>we deserve to be neglected</a:t>
            </a:r>
          </a:p>
          <a:p>
            <a:r>
              <a:rPr lang="en-US" sz="1800" dirty="0"/>
              <a:t>we are second-hand citizens</a:t>
            </a:r>
          </a:p>
          <a:p>
            <a:r>
              <a:rPr lang="en-US" sz="1800" dirty="0"/>
              <a:t>we might as well not try and just accept what we are given</a:t>
            </a:r>
          </a:p>
          <a:p>
            <a:r>
              <a:rPr lang="en-US" sz="1800" dirty="0"/>
              <a:t>we shouldn’t rely on recovery and reality tasks to feel better</a:t>
            </a:r>
          </a:p>
          <a:p>
            <a:r>
              <a:rPr lang="en-US" sz="1800" dirty="0"/>
              <a:t>we are better of withdrawing </a:t>
            </a:r>
          </a:p>
          <a:p>
            <a:r>
              <a:rPr lang="en-US" sz="1800" dirty="0"/>
              <a:t>we can’t trust other people who have message experiences, they will burn us.</a:t>
            </a:r>
          </a:p>
          <a:p>
            <a:r>
              <a:rPr lang="en-US" sz="1800" dirty="0"/>
              <a:t>we must submit to normal people and play dumb, maybe with a little flair</a:t>
            </a:r>
          </a:p>
          <a:p>
            <a:r>
              <a:rPr lang="en-US" sz="1800" dirty="0"/>
              <a:t>we have to be gamey to build trust with you</a:t>
            </a:r>
          </a:p>
        </p:txBody>
      </p:sp>
    </p:spTree>
    <p:extLst>
      <p:ext uri="{BB962C8B-B14F-4D97-AF65-F5344CB8AC3E}">
        <p14:creationId xmlns:p14="http://schemas.microsoft.com/office/powerpoint/2010/main" val="29971686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EFE7-7FB4-48DB-87C4-8770978CFE89}"/>
              </a:ext>
            </a:extLst>
          </p:cNvPr>
          <p:cNvSpPr>
            <a:spLocks noGrp="1"/>
          </p:cNvSpPr>
          <p:nvPr>
            <p:ph type="title"/>
          </p:nvPr>
        </p:nvSpPr>
        <p:spPr>
          <a:xfrm>
            <a:off x="457200" y="838200"/>
            <a:ext cx="8229600" cy="1143000"/>
          </a:xfrm>
        </p:spPr>
        <p:txBody>
          <a:bodyPr>
            <a:normAutofit fontScale="90000"/>
          </a:bodyPr>
          <a:lstStyle/>
          <a:p>
            <a:pPr algn="ctr"/>
            <a:r>
              <a:rPr lang="en-US" dirty="0"/>
              <a:t>Learning to get away with </a:t>
            </a:r>
            <a:r>
              <a:rPr lang="en-US" dirty="0">
                <a:solidFill>
                  <a:srgbClr val="FF0000"/>
                </a:solidFill>
              </a:rPr>
              <a:t>Retaliation Reactions</a:t>
            </a:r>
          </a:p>
        </p:txBody>
      </p:sp>
      <p:sp>
        <p:nvSpPr>
          <p:cNvPr id="3" name="Content Placeholder 2">
            <a:extLst>
              <a:ext uri="{FF2B5EF4-FFF2-40B4-BE49-F238E27FC236}">
                <a16:creationId xmlns:a16="http://schemas.microsoft.com/office/drawing/2014/main" id="{2C341B20-F540-4563-9BF0-206E8E72A787}"/>
              </a:ext>
            </a:extLst>
          </p:cNvPr>
          <p:cNvSpPr>
            <a:spLocks noGrp="1"/>
          </p:cNvSpPr>
          <p:nvPr>
            <p:ph idx="1"/>
          </p:nvPr>
        </p:nvSpPr>
        <p:spPr>
          <a:xfrm>
            <a:off x="473765" y="2011017"/>
            <a:ext cx="8229600" cy="4389120"/>
          </a:xfrm>
        </p:spPr>
        <p:txBody>
          <a:bodyPr>
            <a:normAutofit lnSpcReduction="10000"/>
          </a:bodyPr>
          <a:lstStyle/>
          <a:p>
            <a:r>
              <a:rPr lang="en-US" dirty="0"/>
              <a:t>Many of us learn to exhibit the learned behavior needed to stay out of the hospital and then practice getting away with an occasional retaliation reaction.</a:t>
            </a:r>
          </a:p>
          <a:p>
            <a:endParaRPr lang="en-US" dirty="0"/>
          </a:p>
          <a:p>
            <a:r>
              <a:rPr lang="en-US" dirty="0"/>
              <a:t>Getting away with an occasional retaliation reaction keeps us a bit confused and keeps us in conflict with others we do have some trust for. </a:t>
            </a:r>
          </a:p>
          <a:p>
            <a:endParaRPr lang="en-US" dirty="0"/>
          </a:p>
          <a:p>
            <a:r>
              <a:rPr lang="en-US" dirty="0"/>
              <a:t>Pointing this out and acting out some retaliation reactions to normalize them and make them acceptable in the group is a strategy.</a:t>
            </a:r>
          </a:p>
        </p:txBody>
      </p:sp>
    </p:spTree>
    <p:extLst>
      <p:ext uri="{BB962C8B-B14F-4D97-AF65-F5344CB8AC3E}">
        <p14:creationId xmlns:p14="http://schemas.microsoft.com/office/powerpoint/2010/main" val="1439598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Nine Social Skills</a:t>
            </a:r>
          </a:p>
        </p:txBody>
      </p:sp>
      <p:sp>
        <p:nvSpPr>
          <p:cNvPr id="3" name="Content Placeholder 2"/>
          <p:cNvSpPr>
            <a:spLocks noGrp="1"/>
          </p:cNvSpPr>
          <p:nvPr>
            <p:ph idx="1"/>
          </p:nvPr>
        </p:nvSpPr>
        <p:spPr>
          <a:xfrm>
            <a:off x="1562100" y="2438400"/>
            <a:ext cx="6019800" cy="3703320"/>
          </a:xfrm>
        </p:spPr>
        <p:txBody>
          <a:bodyPr/>
          <a:lstStyle/>
          <a:p>
            <a:pPr marL="0" indent="0">
              <a:buNone/>
            </a:pPr>
            <a:r>
              <a:rPr lang="en-US" dirty="0"/>
              <a:t>Social skills that may be different for each person. These are skills that can replace retaliation reactions. These are skills that accept social sanctions and stigma and go towards relationships with other people in spite of the learned behaviors that have developed from habitual social sanctions. In effect they can dig you out of a hole.</a:t>
            </a:r>
          </a:p>
        </p:txBody>
      </p:sp>
    </p:spTree>
    <p:extLst>
      <p:ext uri="{BB962C8B-B14F-4D97-AF65-F5344CB8AC3E}">
        <p14:creationId xmlns:p14="http://schemas.microsoft.com/office/powerpoint/2010/main" val="9429310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Visual Aid</a:t>
            </a:r>
          </a:p>
        </p:txBody>
      </p:sp>
      <p:graphicFrame>
        <p:nvGraphicFramePr>
          <p:cNvPr id="5" name="Object 4"/>
          <p:cNvGraphicFramePr>
            <a:graphicFrameLocks noChangeAspect="1"/>
          </p:cNvGraphicFramePr>
          <p:nvPr>
            <p:extLst/>
          </p:nvPr>
        </p:nvGraphicFramePr>
        <p:xfrm>
          <a:off x="1809750" y="2606675"/>
          <a:ext cx="5135563" cy="3949700"/>
        </p:xfrm>
        <a:graphic>
          <a:graphicData uri="http://schemas.openxmlformats.org/presentationml/2006/ole">
            <mc:AlternateContent xmlns:mc="http://schemas.openxmlformats.org/markup-compatibility/2006">
              <mc:Choice xmlns:v="urn:schemas-microsoft-com:vml" Requires="v">
                <p:oleObj spid="_x0000_s55332" name="Document" r:id="rId3" imgW="9339806" imgH="7162010" progId="Word.Document.8">
                  <p:embed/>
                </p:oleObj>
              </mc:Choice>
              <mc:Fallback>
                <p:oleObj name="Document" r:id="rId3" imgW="9339806" imgH="7162010" progId="Word.Document.8">
                  <p:embed/>
                  <p:pic>
                    <p:nvPicPr>
                      <p:cNvPr id="5" name="Object 4"/>
                      <p:cNvPicPr>
                        <a:picLocks noChangeAspect="1" noChangeArrowheads="1"/>
                      </p:cNvPicPr>
                      <p:nvPr/>
                    </p:nvPicPr>
                    <p:blipFill>
                      <a:blip r:embed="rId4"/>
                      <a:srcRect/>
                      <a:stretch>
                        <a:fillRect/>
                      </a:stretch>
                    </p:blipFill>
                    <p:spPr bwMode="auto">
                      <a:xfrm>
                        <a:off x="1809750" y="2606675"/>
                        <a:ext cx="5135563"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879395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My Nine Social Skills for Social Relationships:</a:t>
            </a:r>
          </a:p>
        </p:txBody>
      </p:sp>
      <p:sp>
        <p:nvSpPr>
          <p:cNvPr id="5" name="Content Placeholder 4"/>
          <p:cNvSpPr>
            <a:spLocks noGrp="1"/>
          </p:cNvSpPr>
          <p:nvPr>
            <p:ph idx="1"/>
          </p:nvPr>
        </p:nvSpPr>
        <p:spPr>
          <a:xfrm>
            <a:off x="457200" y="1935480"/>
            <a:ext cx="8686800" cy="4922520"/>
          </a:xfrm>
        </p:spPr>
        <p:txBody>
          <a:bodyPr>
            <a:normAutofit fontScale="55000" lnSpcReduction="20000"/>
          </a:bodyPr>
          <a:lstStyle/>
          <a:p>
            <a:pPr>
              <a:buNone/>
            </a:pPr>
            <a:r>
              <a:rPr lang="en-US" sz="4200" b="1" dirty="0"/>
              <a:t>Review of SOCIAL SKILLS For Message Receivers to Consider:</a:t>
            </a:r>
          </a:p>
          <a:p>
            <a:pPr>
              <a:buNone/>
            </a:pPr>
            <a:endParaRPr lang="en-US" i="1" dirty="0"/>
          </a:p>
          <a:p>
            <a:pPr>
              <a:buNone/>
            </a:pPr>
            <a:r>
              <a:rPr lang="en-US" i="1" dirty="0"/>
              <a:t>Appropriate Skill #1: 	Learning lessons from being punished or unjustly victimized</a:t>
            </a:r>
          </a:p>
          <a:p>
            <a:endParaRPr lang="en-US" i="1" dirty="0"/>
          </a:p>
          <a:p>
            <a:pPr>
              <a:buNone/>
            </a:pPr>
            <a:r>
              <a:rPr lang="en-US" i="1" dirty="0"/>
              <a:t>Appropriate Skill #2: 	Maintaining a public- professional self</a:t>
            </a:r>
            <a:endParaRPr lang="en-US" dirty="0"/>
          </a:p>
          <a:p>
            <a:pPr>
              <a:buNone/>
            </a:pPr>
            <a:endParaRPr lang="en-US" i="1" dirty="0"/>
          </a:p>
          <a:p>
            <a:pPr>
              <a:buNone/>
            </a:pPr>
            <a:r>
              <a:rPr lang="en-US" i="1" dirty="0"/>
              <a:t>Appropriate Skill #3: 	Killing Stigma with kind social skills </a:t>
            </a:r>
          </a:p>
          <a:p>
            <a:endParaRPr lang="en-US" i="1" dirty="0"/>
          </a:p>
          <a:p>
            <a:pPr>
              <a:buNone/>
            </a:pPr>
            <a:r>
              <a:rPr lang="en-US" i="1" dirty="0"/>
              <a:t>Appropriate Skill #4 	Hanging in there with some troubled relationships:</a:t>
            </a:r>
            <a:endParaRPr lang="en-US" dirty="0"/>
          </a:p>
          <a:p>
            <a:endParaRPr lang="en-US" dirty="0"/>
          </a:p>
          <a:p>
            <a:pPr>
              <a:buNone/>
            </a:pPr>
            <a:r>
              <a:rPr lang="en-US" i="1" dirty="0"/>
              <a:t>Appropriate Skill #5: 	Skillfully know when it’s time to reveal trauma to decrease stigma</a:t>
            </a:r>
          </a:p>
          <a:p>
            <a:pPr>
              <a:buNone/>
            </a:pPr>
            <a:endParaRPr lang="en-US" i="1" dirty="0"/>
          </a:p>
          <a:p>
            <a:pPr>
              <a:buNone/>
            </a:pPr>
            <a:r>
              <a:rPr lang="en-US" i="1" dirty="0"/>
              <a:t>Appropriate Skill #6: 	Make multi-cultural efforts to respect the Romans when in Rome. </a:t>
            </a:r>
          </a:p>
          <a:p>
            <a:pPr>
              <a:buNone/>
            </a:pPr>
            <a:endParaRPr lang="en-US" dirty="0"/>
          </a:p>
          <a:p>
            <a:pPr>
              <a:buNone/>
            </a:pPr>
            <a:r>
              <a:rPr lang="en-US" i="1" dirty="0"/>
              <a:t>Appropriate Skill #7 	Using Humor:</a:t>
            </a:r>
          </a:p>
          <a:p>
            <a:pPr>
              <a:buNone/>
            </a:pPr>
            <a:endParaRPr lang="en-US" dirty="0"/>
          </a:p>
          <a:p>
            <a:pPr>
              <a:buNone/>
            </a:pPr>
            <a:r>
              <a:rPr lang="en-US" i="1" dirty="0"/>
              <a:t>Appropriate Skill #8	Going Towards many different relationships in many different contexts</a:t>
            </a:r>
          </a:p>
          <a:p>
            <a:pPr>
              <a:buNone/>
            </a:pPr>
            <a:endParaRPr lang="en-US" i="1" dirty="0"/>
          </a:p>
          <a:p>
            <a:pPr>
              <a:buNone/>
            </a:pPr>
            <a:r>
              <a:rPr lang="en-US" i="1" dirty="0"/>
              <a:t>Appropriate Skill #9: 	Presenting a strong front instead of acting as though I need a break</a:t>
            </a:r>
            <a:endParaRPr lang="en-US" dirty="0"/>
          </a:p>
          <a:p>
            <a:endParaRPr lang="en-US" i="1" dirty="0"/>
          </a:p>
          <a:p>
            <a:endParaRPr lang="en-US" i="1" dirty="0"/>
          </a:p>
          <a:p>
            <a:endParaRPr lang="en-US" i="1" dirty="0"/>
          </a:p>
        </p:txBody>
      </p:sp>
    </p:spTree>
    <p:extLst>
      <p:ext uri="{BB962C8B-B14F-4D97-AF65-F5344CB8AC3E}">
        <p14:creationId xmlns:p14="http://schemas.microsoft.com/office/powerpoint/2010/main" val="31944361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7AF9-6438-4A54-8C46-0083871CB979}"/>
              </a:ext>
            </a:extLst>
          </p:cNvPr>
          <p:cNvSpPr>
            <a:spLocks noGrp="1"/>
          </p:cNvSpPr>
          <p:nvPr>
            <p:ph type="title"/>
          </p:nvPr>
        </p:nvSpPr>
        <p:spPr/>
        <p:txBody>
          <a:bodyPr/>
          <a:lstStyle/>
          <a:p>
            <a:pPr algn="ctr"/>
            <a:r>
              <a:rPr lang="en-US" dirty="0"/>
              <a:t>Clyde Dee’s Story</a:t>
            </a:r>
          </a:p>
        </p:txBody>
      </p:sp>
      <p:sp>
        <p:nvSpPr>
          <p:cNvPr id="3" name="Content Placeholder 2">
            <a:extLst>
              <a:ext uri="{FF2B5EF4-FFF2-40B4-BE49-F238E27FC236}">
                <a16:creationId xmlns:a16="http://schemas.microsoft.com/office/drawing/2014/main" id="{4AE02952-65D0-4F62-A85C-EF36B659D2A9}"/>
              </a:ext>
            </a:extLst>
          </p:cNvPr>
          <p:cNvSpPr>
            <a:spLocks noGrp="1"/>
          </p:cNvSpPr>
          <p:nvPr>
            <p:ph idx="1"/>
          </p:nvPr>
        </p:nvSpPr>
        <p:spPr/>
        <p:txBody>
          <a:bodyPr>
            <a:normAutofit lnSpcReduction="10000"/>
          </a:bodyPr>
          <a:lstStyle/>
          <a:p>
            <a:pPr marL="0" indent="0">
              <a:buNone/>
            </a:pPr>
            <a:r>
              <a:rPr lang="en-US" dirty="0"/>
              <a:t>Observe evidence of behavior in the story that represents:</a:t>
            </a:r>
          </a:p>
          <a:p>
            <a:pPr marL="0" indent="0">
              <a:buNone/>
            </a:pPr>
            <a:endParaRPr lang="en-US" dirty="0"/>
          </a:p>
          <a:p>
            <a:pPr marL="514350" indent="-514350">
              <a:buFont typeface="+mj-lt"/>
              <a:buAutoNum type="arabicPeriod"/>
            </a:pPr>
            <a:r>
              <a:rPr lang="en-US" dirty="0"/>
              <a:t>Retaliation Reactions:</a:t>
            </a:r>
          </a:p>
          <a:p>
            <a:pPr marL="514350" indent="-514350">
              <a:buFont typeface="+mj-lt"/>
              <a:buAutoNum type="arabicPeriod"/>
            </a:pPr>
            <a:endParaRPr lang="en-US" dirty="0"/>
          </a:p>
          <a:p>
            <a:pPr marL="514350" indent="-514350">
              <a:buFont typeface="+mj-lt"/>
              <a:buAutoNum type="arabicPeriod"/>
            </a:pPr>
            <a:r>
              <a:rPr lang="en-US" dirty="0"/>
              <a:t>Social Sanctions</a:t>
            </a:r>
          </a:p>
          <a:p>
            <a:pPr marL="514350" indent="-514350">
              <a:buFont typeface="+mj-lt"/>
              <a:buAutoNum type="arabicPeriod"/>
            </a:pPr>
            <a:endParaRPr lang="en-US" dirty="0"/>
          </a:p>
          <a:p>
            <a:pPr marL="514350" indent="-514350">
              <a:buFont typeface="+mj-lt"/>
              <a:buAutoNum type="arabicPeriod"/>
            </a:pPr>
            <a:r>
              <a:rPr lang="en-US" dirty="0"/>
              <a:t>Learned Behaviors</a:t>
            </a:r>
          </a:p>
          <a:p>
            <a:pPr marL="514350" indent="-514350">
              <a:buFont typeface="+mj-lt"/>
              <a:buAutoNum type="arabicPeriod"/>
            </a:pPr>
            <a:endParaRPr lang="en-US" dirty="0"/>
          </a:p>
          <a:p>
            <a:pPr marL="514350" indent="-514350">
              <a:buFont typeface="+mj-lt"/>
              <a:buAutoNum type="arabicPeriod"/>
            </a:pPr>
            <a:r>
              <a:rPr lang="en-US" dirty="0"/>
              <a:t>Nine Social Skills</a:t>
            </a:r>
          </a:p>
        </p:txBody>
      </p:sp>
    </p:spTree>
    <p:extLst>
      <p:ext uri="{BB962C8B-B14F-4D97-AF65-F5344CB8AC3E}">
        <p14:creationId xmlns:p14="http://schemas.microsoft.com/office/powerpoint/2010/main" val="7804194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276600"/>
            <a:ext cx="8305800" cy="1143000"/>
          </a:xfrm>
        </p:spPr>
        <p:txBody>
          <a:bodyPr>
            <a:normAutofit fontScale="90000"/>
          </a:bodyPr>
          <a:lstStyle/>
          <a:p>
            <a:pPr algn="ctr"/>
            <a:r>
              <a:rPr lang="en-US" i="1" dirty="0">
                <a:solidFill>
                  <a:srgbClr val="FF0000"/>
                </a:solidFill>
              </a:rPr>
              <a:t>Stigma</a:t>
            </a:r>
            <a:r>
              <a:rPr lang="en-US" i="1" dirty="0"/>
              <a:t> and Anti-Stigma Cognitions</a:t>
            </a:r>
            <a:endParaRPr lang="en-US" dirty="0"/>
          </a:p>
        </p:txBody>
      </p:sp>
    </p:spTree>
    <p:extLst>
      <p:ext uri="{BB962C8B-B14F-4D97-AF65-F5344CB8AC3E}">
        <p14:creationId xmlns:p14="http://schemas.microsoft.com/office/powerpoint/2010/main" val="174005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pPr algn="ctr"/>
            <a:r>
              <a:rPr lang="en-US" b="1" dirty="0"/>
              <a:t>DSM V Diagnoses with elements of “psychosis” in them</a:t>
            </a:r>
          </a:p>
        </p:txBody>
      </p:sp>
      <p:sp>
        <p:nvSpPr>
          <p:cNvPr id="3" name="Content Placeholder 2"/>
          <p:cNvSpPr>
            <a:spLocks noGrp="1"/>
          </p:cNvSpPr>
          <p:nvPr>
            <p:ph idx="1"/>
          </p:nvPr>
        </p:nvSpPr>
        <p:spPr>
          <a:xfrm>
            <a:off x="495300" y="1752600"/>
            <a:ext cx="8153400" cy="4191000"/>
          </a:xfrm>
        </p:spPr>
        <p:txBody>
          <a:bodyPr>
            <a:normAutofit fontScale="47500" lnSpcReduction="20000"/>
          </a:bodyPr>
          <a:lstStyle/>
          <a:p>
            <a:pPr marL="0" indent="0" algn="ctr">
              <a:buNone/>
            </a:pPr>
            <a:r>
              <a:rPr lang="en-US" altLang="en-US" sz="2800" dirty="0">
                <a:solidFill>
                  <a:srgbClr val="1A1A1A"/>
                </a:solidFill>
                <a:latin typeface="Inconsolata"/>
              </a:rPr>
              <a:t>Schizophrenia</a:t>
            </a:r>
          </a:p>
          <a:p>
            <a:pPr marL="0" indent="0" algn="ctr">
              <a:buNone/>
            </a:pPr>
            <a:r>
              <a:rPr lang="en-US" altLang="en-US" sz="2800" dirty="0">
                <a:solidFill>
                  <a:srgbClr val="1A1A1A"/>
                </a:solidFill>
                <a:latin typeface="Inconsolata"/>
              </a:rPr>
              <a:t>Catatonia</a:t>
            </a:r>
          </a:p>
          <a:p>
            <a:pPr marL="0" indent="0" algn="ctr">
              <a:buNone/>
            </a:pPr>
            <a:r>
              <a:rPr lang="en-US" altLang="en-US" sz="2800" dirty="0">
                <a:solidFill>
                  <a:srgbClr val="1A1A1A"/>
                </a:solidFill>
                <a:latin typeface="Inconsolata"/>
              </a:rPr>
              <a:t>Schizophrenia Spectrum and other psychotic disorder</a:t>
            </a:r>
          </a:p>
          <a:p>
            <a:pPr marL="0" indent="0" algn="ctr">
              <a:buNone/>
            </a:pPr>
            <a:r>
              <a:rPr lang="en-US" altLang="en-US" sz="2800" dirty="0">
                <a:solidFill>
                  <a:srgbClr val="1A1A1A"/>
                </a:solidFill>
                <a:latin typeface="Inconsolata"/>
              </a:rPr>
              <a:t>Brief Psychotic Disorder</a:t>
            </a:r>
          </a:p>
          <a:p>
            <a:pPr marL="0" indent="0" algn="ctr">
              <a:buNone/>
            </a:pPr>
            <a:r>
              <a:rPr lang="en-US" altLang="en-US" sz="2800" dirty="0">
                <a:solidFill>
                  <a:srgbClr val="1A1A1A"/>
                </a:solidFill>
                <a:latin typeface="Inconsolata"/>
              </a:rPr>
              <a:t>Schizophreniform Disorder</a:t>
            </a:r>
          </a:p>
          <a:p>
            <a:pPr marL="0" indent="0" algn="ctr">
              <a:buNone/>
            </a:pPr>
            <a:r>
              <a:rPr lang="en-US" altLang="en-US" sz="2800" dirty="0">
                <a:solidFill>
                  <a:srgbClr val="1A1A1A"/>
                </a:solidFill>
                <a:latin typeface="Inconsolata"/>
              </a:rPr>
              <a:t>Delusional Disorder</a:t>
            </a:r>
          </a:p>
          <a:p>
            <a:pPr marL="0" indent="0" algn="ctr">
              <a:buNone/>
            </a:pPr>
            <a:r>
              <a:rPr lang="en-US" altLang="en-US" sz="2800" dirty="0">
                <a:solidFill>
                  <a:srgbClr val="1A1A1A"/>
                </a:solidFill>
                <a:latin typeface="Inconsolata"/>
              </a:rPr>
              <a:t>Shared Psychotic Disorder</a:t>
            </a:r>
          </a:p>
          <a:p>
            <a:pPr marL="0" indent="0" algn="ctr">
              <a:buNone/>
            </a:pPr>
            <a:r>
              <a:rPr lang="en-US" altLang="en-US" sz="2800" dirty="0">
                <a:solidFill>
                  <a:srgbClr val="1A1A1A"/>
                </a:solidFill>
                <a:latin typeface="Inconsolata"/>
              </a:rPr>
              <a:t>Attenuated psychosis syndrome</a:t>
            </a:r>
          </a:p>
          <a:p>
            <a:pPr marL="0" indent="0" algn="ctr">
              <a:buNone/>
            </a:pPr>
            <a:r>
              <a:rPr lang="en-US" altLang="en-US" sz="2800" dirty="0">
                <a:solidFill>
                  <a:srgbClr val="1A1A1A"/>
                </a:solidFill>
                <a:latin typeface="Inconsolata"/>
              </a:rPr>
              <a:t> Psychotic Disorder</a:t>
            </a:r>
          </a:p>
          <a:p>
            <a:pPr marL="0" indent="0" algn="ctr">
              <a:buNone/>
            </a:pPr>
            <a:r>
              <a:rPr lang="en-US" altLang="en-US" sz="2800" dirty="0">
                <a:solidFill>
                  <a:srgbClr val="1A1A1A"/>
                </a:solidFill>
                <a:latin typeface="Inconsolata"/>
              </a:rPr>
              <a:t>Schizotypal Personality Disorder</a:t>
            </a:r>
          </a:p>
          <a:p>
            <a:pPr marL="0" indent="0" algn="ctr">
              <a:buNone/>
            </a:pPr>
            <a:r>
              <a:rPr lang="en-US" altLang="en-US" sz="2800" dirty="0">
                <a:solidFill>
                  <a:srgbClr val="1A1A1A"/>
                </a:solidFill>
                <a:latin typeface="Inconsolata"/>
              </a:rPr>
              <a:t>Psychotic Disorder due to a medical condition (many)</a:t>
            </a:r>
          </a:p>
          <a:p>
            <a:pPr marL="0" indent="0" algn="ctr">
              <a:buNone/>
            </a:pPr>
            <a:r>
              <a:rPr lang="en-US" altLang="en-US" sz="2800" dirty="0">
                <a:solidFill>
                  <a:srgbClr val="1A1A1A"/>
                </a:solidFill>
                <a:latin typeface="Inconsolata"/>
              </a:rPr>
              <a:t>Schizoaffective Disorder</a:t>
            </a:r>
          </a:p>
          <a:p>
            <a:pPr marL="0" indent="0" algn="ctr">
              <a:buNone/>
            </a:pPr>
            <a:r>
              <a:rPr lang="en-US" altLang="en-US" sz="2800" dirty="0">
                <a:solidFill>
                  <a:srgbClr val="1A1A1A"/>
                </a:solidFill>
                <a:latin typeface="Inconsolata"/>
              </a:rPr>
              <a:t>Bipolar with Psychotic Features</a:t>
            </a:r>
          </a:p>
          <a:p>
            <a:pPr marL="0" indent="0" algn="ctr">
              <a:buNone/>
            </a:pPr>
            <a:r>
              <a:rPr lang="en-US" altLang="en-US" sz="2800" dirty="0">
                <a:solidFill>
                  <a:srgbClr val="1A1A1A"/>
                </a:solidFill>
                <a:latin typeface="Inconsolata"/>
              </a:rPr>
              <a:t>Depression with Psychotic Features</a:t>
            </a:r>
          </a:p>
          <a:p>
            <a:pPr marL="0" indent="0" algn="ctr">
              <a:buNone/>
            </a:pPr>
            <a:r>
              <a:rPr lang="en-US" altLang="en-US" sz="2800" dirty="0">
                <a:solidFill>
                  <a:srgbClr val="1A1A1A"/>
                </a:solidFill>
                <a:latin typeface="Inconsolata"/>
              </a:rPr>
              <a:t>PTSD</a:t>
            </a:r>
          </a:p>
          <a:p>
            <a:pPr marL="0" indent="0" algn="ctr">
              <a:buNone/>
            </a:pPr>
            <a:r>
              <a:rPr lang="en-US" altLang="en-US" sz="2800" dirty="0">
                <a:solidFill>
                  <a:srgbClr val="1A1A1A"/>
                </a:solidFill>
                <a:latin typeface="Inconsolata"/>
              </a:rPr>
              <a:t>Dissociative Identity Disorder</a:t>
            </a:r>
          </a:p>
          <a:p>
            <a:pPr marL="0" indent="0" algn="ctr">
              <a:buNone/>
            </a:pPr>
            <a:r>
              <a:rPr lang="en-US" altLang="en-US" sz="2800" dirty="0">
                <a:solidFill>
                  <a:srgbClr val="1A1A1A"/>
                </a:solidFill>
                <a:latin typeface="Inconsolata"/>
              </a:rPr>
              <a:t>All Substance Induced Psychotic Disorders </a:t>
            </a:r>
            <a:r>
              <a:rPr lang="en-US" altLang="en-US" sz="2800" b="1" dirty="0">
                <a:solidFill>
                  <a:srgbClr val="1A1A1A"/>
                </a:solidFill>
                <a:latin typeface="Inconsolata"/>
              </a:rPr>
              <a:t>(ten different types)</a:t>
            </a:r>
          </a:p>
          <a:p>
            <a:pPr marL="0" indent="0" algn="ctr">
              <a:buNone/>
            </a:pPr>
            <a:r>
              <a:rPr lang="en-US" altLang="en-US" sz="2800" dirty="0">
                <a:solidFill>
                  <a:srgbClr val="1A1A1A"/>
                </a:solidFill>
                <a:latin typeface="Inconsolata"/>
              </a:rPr>
              <a:t>Dementia of the Alzheimer’s type with early onset with delusions</a:t>
            </a:r>
          </a:p>
          <a:p>
            <a:pPr marL="0" indent="0" algn="ctr">
              <a:buNone/>
            </a:pPr>
            <a:r>
              <a:rPr lang="en-US" altLang="en-US" sz="2800" dirty="0">
                <a:solidFill>
                  <a:srgbClr val="1A1A1A"/>
                </a:solidFill>
                <a:latin typeface="Inconsolata"/>
              </a:rPr>
              <a:t>Dementia of the Alzheimer’s type with late onset with delusions</a:t>
            </a:r>
          </a:p>
          <a:p>
            <a:pPr marL="0" indent="0" algn="ctr">
              <a:buNone/>
            </a:pPr>
            <a:r>
              <a:rPr lang="en-US" altLang="en-US" sz="2800" dirty="0">
                <a:solidFill>
                  <a:srgbClr val="1A1A1A"/>
                </a:solidFill>
                <a:latin typeface="Inconsolata"/>
              </a:rPr>
              <a:t>Postpartum Psychosis</a:t>
            </a:r>
          </a:p>
          <a:p>
            <a:pPr marL="0" indent="0" algn="ctr">
              <a:buNone/>
            </a:pPr>
            <a:endParaRPr lang="en-US" altLang="en-US" sz="2800" dirty="0">
              <a:solidFill>
                <a:srgbClr val="1A1A1A"/>
              </a:solidFill>
              <a:latin typeface="Inconsolata"/>
            </a:endParaRPr>
          </a:p>
        </p:txBody>
      </p:sp>
      <p:sp>
        <p:nvSpPr>
          <p:cNvPr id="4" name="Title 1"/>
          <p:cNvSpPr txBox="1">
            <a:spLocks/>
          </p:cNvSpPr>
          <p:nvPr/>
        </p:nvSpPr>
        <p:spPr>
          <a:xfrm>
            <a:off x="457200" y="5791201"/>
            <a:ext cx="8229600" cy="1143000"/>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Special Messages</a:t>
            </a:r>
            <a:r>
              <a:rPr lang="en-US" sz="4400" noProof="0" dirty="0">
                <a:latin typeface="+mj-lt"/>
                <a:ea typeface="+mj-ea"/>
                <a:cs typeface="+mj-cs"/>
              </a:rPr>
              <a:t> asks if</a:t>
            </a:r>
            <a:r>
              <a:rPr kumimoji="0" lang="en-US" sz="4400" b="0" i="0" u="none" strike="noStrike" kern="1200" cap="none" spc="0" normalizeH="0" baseline="0" noProof="0" dirty="0">
                <a:ln>
                  <a:noFill/>
                </a:ln>
                <a:solidFill>
                  <a:schemeClr val="tx1"/>
                </a:solidFill>
                <a:effectLst/>
                <a:uLnTx/>
                <a:uFillTx/>
                <a:latin typeface="+mj-lt"/>
                <a:ea typeface="+mj-ea"/>
                <a:cs typeface="+mj-cs"/>
              </a:rPr>
              <a:t> there</a:t>
            </a:r>
            <a:r>
              <a:rPr kumimoji="0" lang="en-US" sz="4400" b="0" i="0" u="none" strike="noStrike" kern="1200" cap="none" spc="0" normalizeH="0" noProof="0" dirty="0">
                <a:ln>
                  <a:noFill/>
                </a:ln>
                <a:solidFill>
                  <a:schemeClr val="tx1"/>
                </a:solidFill>
                <a:effectLst/>
                <a:uLnTx/>
                <a:uFillTx/>
                <a:latin typeface="+mj-lt"/>
                <a:ea typeface="+mj-ea"/>
                <a:cs typeface="+mj-cs"/>
              </a:rPr>
              <a:t> may be</a:t>
            </a:r>
            <a:r>
              <a:rPr kumimoji="0" lang="en-US" sz="4400" b="0" i="0" u="none" strike="noStrike" kern="1200" cap="none" spc="0" normalizeH="0" baseline="0" noProof="0" dirty="0">
                <a:ln>
                  <a:noFill/>
                </a:ln>
                <a:solidFill>
                  <a:schemeClr val="tx1"/>
                </a:solidFill>
                <a:effectLst/>
                <a:uLnTx/>
                <a:uFillTx/>
                <a:latin typeface="+mj-lt"/>
                <a:ea typeface="+mj-ea"/>
                <a:cs typeface="+mj-cs"/>
              </a:rPr>
              <a:t> negative effects of dividing</a:t>
            </a:r>
            <a:r>
              <a:rPr kumimoji="0" lang="en-US" sz="4400" b="0" i="0" u="none" strike="noStrike" kern="1200" cap="none" spc="0" normalizeH="0" noProof="0" dirty="0">
                <a:ln>
                  <a:noFill/>
                </a:ln>
                <a:solidFill>
                  <a:schemeClr val="tx1"/>
                </a:solidFill>
                <a:effectLst/>
                <a:uLnTx/>
                <a:uFillTx/>
                <a:latin typeface="+mj-lt"/>
                <a:ea typeface="+mj-ea"/>
                <a:cs typeface="+mj-cs"/>
              </a:rPr>
              <a:t> </a:t>
            </a:r>
            <a:r>
              <a:rPr kumimoji="0" lang="en-US" sz="4400" b="0" i="0" u="none" strike="noStrike" kern="1200" cap="none" spc="0" normalizeH="0" baseline="0" noProof="0" dirty="0">
                <a:ln>
                  <a:noFill/>
                </a:ln>
                <a:solidFill>
                  <a:schemeClr val="tx1"/>
                </a:solidFill>
                <a:effectLst/>
                <a:uLnTx/>
                <a:uFillTx/>
                <a:latin typeface="+mj-lt"/>
                <a:ea typeface="+mj-ea"/>
                <a:cs typeface="+mj-cs"/>
              </a:rPr>
              <a:t>peoples up by labels instead of unifying them and letting them explore what they have in common with each other!</a:t>
            </a:r>
          </a:p>
        </p:txBody>
      </p:sp>
    </p:spTree>
    <p:extLst>
      <p:ext uri="{BB962C8B-B14F-4D97-AF65-F5344CB8AC3E}">
        <p14:creationId xmlns:p14="http://schemas.microsoft.com/office/powerpoint/2010/main" val="35449955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FF0000"/>
                </a:solidFill>
              </a:rPr>
              <a:t>Stigma</a:t>
            </a:r>
          </a:p>
        </p:txBody>
      </p:sp>
      <p:sp>
        <p:nvSpPr>
          <p:cNvPr id="4" name="Content Placeholder 3"/>
          <p:cNvSpPr>
            <a:spLocks noGrp="1"/>
          </p:cNvSpPr>
          <p:nvPr>
            <p:ph idx="1"/>
          </p:nvPr>
        </p:nvSpPr>
        <p:spPr>
          <a:xfrm>
            <a:off x="1104900" y="2057400"/>
            <a:ext cx="6934200" cy="4389120"/>
          </a:xfrm>
        </p:spPr>
        <p:txBody>
          <a:bodyPr>
            <a:normAutofit fontScale="85000" lnSpcReduction="20000"/>
          </a:bodyPr>
          <a:lstStyle/>
          <a:p>
            <a:pPr>
              <a:buFont typeface="Wingdings" pitchFamily="2" charset="2"/>
              <a:buChar char="q"/>
            </a:pPr>
            <a:r>
              <a:rPr lang="en-US" sz="3000" dirty="0"/>
              <a:t>In short, stigma is a real process that leads others to label us according to our reaction behavior.</a:t>
            </a:r>
          </a:p>
          <a:p>
            <a:pPr>
              <a:buFont typeface="Wingdings" pitchFamily="2" charset="2"/>
              <a:buChar char="q"/>
            </a:pPr>
            <a:endParaRPr lang="en-US" sz="3000" dirty="0"/>
          </a:p>
          <a:p>
            <a:pPr>
              <a:buFont typeface="Wingdings" pitchFamily="2" charset="2"/>
              <a:buChar char="q"/>
            </a:pPr>
            <a:r>
              <a:rPr lang="en-US" sz="3000" dirty="0"/>
              <a:t>Stigma labels carry with them stereotypical assumptions that lead to social sanctions and ultimately to real discrimination. </a:t>
            </a:r>
          </a:p>
          <a:p>
            <a:pPr>
              <a:buFont typeface="Wingdings" pitchFamily="2" charset="2"/>
              <a:buChar char="q"/>
            </a:pPr>
            <a:endParaRPr lang="en-US" sz="3000" dirty="0"/>
          </a:p>
          <a:p>
            <a:pPr>
              <a:buFont typeface="Wingdings" pitchFamily="2" charset="2"/>
              <a:buChar char="q"/>
            </a:pPr>
            <a:r>
              <a:rPr lang="en-US" sz="3000" dirty="0"/>
              <a:t>Stigma often causes us, the recipients, to get defined as our illness.  We may lose a sense of our outside strengths and interests and our sense of identity.</a:t>
            </a:r>
          </a:p>
          <a:p>
            <a:pPr>
              <a:buFont typeface="Wingdings" pitchFamily="2" charset="2"/>
              <a:buChar char="q"/>
            </a:pPr>
            <a:endParaRPr lang="en-US" sz="3000" dirty="0"/>
          </a:p>
          <a:p>
            <a:pPr>
              <a:buNone/>
            </a:pPr>
            <a:endParaRPr lang="en-US" sz="2400" i="1" dirty="0"/>
          </a:p>
          <a:p>
            <a:endParaRPr lang="en-US" sz="2400" i="1" dirty="0"/>
          </a:p>
        </p:txBody>
      </p:sp>
    </p:spTree>
    <p:extLst>
      <p:ext uri="{BB962C8B-B14F-4D97-AF65-F5344CB8AC3E}">
        <p14:creationId xmlns:p14="http://schemas.microsoft.com/office/powerpoint/2010/main" val="662928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dirty="0"/>
              <a:t>Social Stigma</a:t>
            </a:r>
          </a:p>
        </p:txBody>
      </p:sp>
      <p:sp>
        <p:nvSpPr>
          <p:cNvPr id="3" name="Content Placeholder 2"/>
          <p:cNvSpPr>
            <a:spLocks noGrp="1"/>
          </p:cNvSpPr>
          <p:nvPr>
            <p:ph idx="1"/>
          </p:nvPr>
        </p:nvSpPr>
        <p:spPr>
          <a:xfrm>
            <a:off x="381000" y="1447800"/>
            <a:ext cx="8382000" cy="5029200"/>
          </a:xfrm>
        </p:spPr>
        <p:txBody>
          <a:bodyPr>
            <a:normAutofit fontScale="55000" lnSpcReduction="20000"/>
          </a:bodyPr>
          <a:lstStyle/>
          <a:p>
            <a:pPr>
              <a:buNone/>
            </a:pPr>
            <a:r>
              <a:rPr lang="en-US" sz="7200" dirty="0"/>
              <a:t>	Assumptions or beliefs that are passed on informally between people through gossip that function to rob a person of their dignity and their individual identity and result in mean, exclusionary treatment, like teasing, rejection, exclusion, and financial/emotional/physical abuse.</a:t>
            </a:r>
          </a:p>
        </p:txBody>
      </p:sp>
    </p:spTree>
    <p:extLst>
      <p:ext uri="{BB962C8B-B14F-4D97-AF65-F5344CB8AC3E}">
        <p14:creationId xmlns:p14="http://schemas.microsoft.com/office/powerpoint/2010/main" val="39739529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Institutional Stigma</a:t>
            </a:r>
          </a:p>
        </p:txBody>
      </p:sp>
      <p:sp>
        <p:nvSpPr>
          <p:cNvPr id="3" name="Content Placeholder 2"/>
          <p:cNvSpPr>
            <a:spLocks noGrp="1"/>
          </p:cNvSpPr>
          <p:nvPr>
            <p:ph idx="1"/>
          </p:nvPr>
        </p:nvSpPr>
        <p:spPr/>
        <p:txBody>
          <a:bodyPr/>
          <a:lstStyle/>
          <a:p>
            <a:pPr>
              <a:buNone/>
            </a:pPr>
            <a:r>
              <a:rPr lang="en-US" sz="2800" dirty="0"/>
              <a:t>	Assumptions or beliefs about us that are held by people who are trained and paid to work for us that cause us to be treated as sick objects and that rob us of our identity.  Social Psychology teaches us that people learn from institutional stigma to be abusive.  The majority of people will go so far as to shock innocent people and cause them massive pain if they are told to do so by an expert. </a:t>
            </a:r>
          </a:p>
          <a:p>
            <a:endParaRPr lang="en-US" dirty="0"/>
          </a:p>
        </p:txBody>
      </p:sp>
    </p:spTree>
    <p:extLst>
      <p:ext uri="{BB962C8B-B14F-4D97-AF65-F5344CB8AC3E}">
        <p14:creationId xmlns:p14="http://schemas.microsoft.com/office/powerpoint/2010/main" val="9335434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Self-Stigma</a:t>
            </a:r>
          </a:p>
        </p:txBody>
      </p:sp>
      <p:sp>
        <p:nvSpPr>
          <p:cNvPr id="3" name="Content Placeholder 2"/>
          <p:cNvSpPr>
            <a:spLocks noGrp="1"/>
          </p:cNvSpPr>
          <p:nvPr>
            <p:ph idx="1"/>
          </p:nvPr>
        </p:nvSpPr>
        <p:spPr/>
        <p:txBody>
          <a:bodyPr>
            <a:normAutofit fontScale="92500" lnSpcReduction="20000"/>
          </a:bodyPr>
          <a:lstStyle/>
          <a:p>
            <a:pPr>
              <a:buNone/>
            </a:pPr>
            <a:r>
              <a:rPr lang="en-US" sz="2800" dirty="0"/>
              <a:t>	This is the most damaging of the stigmas—the tendency of the abused and mistreated person to see themselves as an object that cannot get better, or to deny that what is going on with them is really psychosis.  Many of us see others who experience messages as different from us.  This kind of stigma results in massive isolation and, distorted thinking that leads individuals to deny that they are part of a pretty cool culture and adds to their distress.  It also can involve thinking negatively about yourself, thinking irrationally about your skills and abilities.  Often this causes one to feel terrible!</a:t>
            </a:r>
          </a:p>
          <a:p>
            <a:pPr>
              <a:buNone/>
            </a:pPr>
            <a:r>
              <a:rPr lang="en-US" sz="2800" b="1" dirty="0"/>
              <a:t> </a:t>
            </a:r>
            <a:endParaRPr lang="en-US" sz="2800" dirty="0"/>
          </a:p>
        </p:txBody>
      </p:sp>
    </p:spTree>
    <p:extLst>
      <p:ext uri="{BB962C8B-B14F-4D97-AF65-F5344CB8AC3E}">
        <p14:creationId xmlns:p14="http://schemas.microsoft.com/office/powerpoint/2010/main" val="38528916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Not Limited to Mental Health </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What “isms” have gotten in your way of getting to where you want to go and what “isms” still stand in 	your way of getting to where you want to go?  </a:t>
            </a:r>
          </a:p>
          <a:p>
            <a:pPr marL="457200" lvl="1" indent="0">
              <a:buNone/>
            </a:pPr>
            <a:endParaRPr lang="en-US" dirty="0"/>
          </a:p>
          <a:p>
            <a:pPr marL="457200" lvl="1" indent="0">
              <a:buNone/>
            </a:pPr>
            <a:r>
              <a:rPr lang="en-US" dirty="0"/>
              <a:t>Isms: Social Issues that get us judged, and discriminated against.</a:t>
            </a:r>
          </a:p>
          <a:p>
            <a:pPr lvl="1">
              <a:buFont typeface="Wingdings" pitchFamily="2" charset="2"/>
              <a:buChar char="ü"/>
            </a:pPr>
            <a:endParaRPr lang="en-US" dirty="0"/>
          </a:p>
          <a:p>
            <a:pPr lvl="2">
              <a:buFont typeface="Wingdings" pitchFamily="2" charset="2"/>
              <a:buChar char="ü"/>
            </a:pPr>
            <a:r>
              <a:rPr lang="en-US" dirty="0"/>
              <a:t>Racism, sexism, sexual </a:t>
            </a:r>
            <a:r>
              <a:rPr lang="en-US" dirty="0" err="1"/>
              <a:t>orientationism</a:t>
            </a:r>
            <a:r>
              <a:rPr lang="en-US" dirty="0"/>
              <a:t> ,classism, educationalism, legalism, black </a:t>
            </a:r>
            <a:r>
              <a:rPr lang="en-US" dirty="0" err="1"/>
              <a:t>marketism</a:t>
            </a:r>
            <a:r>
              <a:rPr lang="en-US" dirty="0"/>
              <a:t>, </a:t>
            </a:r>
            <a:r>
              <a:rPr lang="en-US" dirty="0" err="1"/>
              <a:t>immigrantism</a:t>
            </a:r>
            <a:r>
              <a:rPr lang="en-US" dirty="0"/>
              <a:t>, </a:t>
            </a:r>
            <a:r>
              <a:rPr lang="en-US" dirty="0" err="1"/>
              <a:t>creditism</a:t>
            </a:r>
            <a:r>
              <a:rPr lang="en-US" dirty="0"/>
              <a:t>, vocationalism,  </a:t>
            </a:r>
            <a:r>
              <a:rPr lang="en-US" dirty="0" err="1"/>
              <a:t>deficitism</a:t>
            </a:r>
            <a:r>
              <a:rPr lang="en-US" dirty="0"/>
              <a:t>, </a:t>
            </a:r>
            <a:r>
              <a:rPr lang="en-US" dirty="0" err="1"/>
              <a:t>traumatizationism</a:t>
            </a:r>
            <a:r>
              <a:rPr lang="en-US" dirty="0"/>
              <a:t>, substance </a:t>
            </a:r>
            <a:r>
              <a:rPr lang="en-US" dirty="0" err="1"/>
              <a:t>abusism</a:t>
            </a:r>
            <a:r>
              <a:rPr lang="en-US" dirty="0"/>
              <a:t>, </a:t>
            </a:r>
            <a:r>
              <a:rPr lang="en-US" dirty="0" err="1"/>
              <a:t>ecetera</a:t>
            </a:r>
            <a:r>
              <a:rPr lang="en-US" dirty="0"/>
              <a:t> . . .</a:t>
            </a:r>
          </a:p>
          <a:p>
            <a:endParaRPr lang="en-US" dirty="0"/>
          </a:p>
        </p:txBody>
      </p:sp>
    </p:spTree>
    <p:extLst>
      <p:ext uri="{BB962C8B-B14F-4D97-AF65-F5344CB8AC3E}">
        <p14:creationId xmlns:p14="http://schemas.microsoft.com/office/powerpoint/2010/main" val="13384587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C067-9717-49ED-AD90-DDA40C800059}"/>
              </a:ext>
            </a:extLst>
          </p:cNvPr>
          <p:cNvSpPr>
            <a:spLocks noGrp="1"/>
          </p:cNvSpPr>
          <p:nvPr>
            <p:ph type="title"/>
          </p:nvPr>
        </p:nvSpPr>
        <p:spPr/>
        <p:txBody>
          <a:bodyPr/>
          <a:lstStyle/>
          <a:p>
            <a:pPr algn="ctr"/>
            <a:r>
              <a:rPr lang="en-US" dirty="0"/>
              <a:t>Clyde Dee’s Story</a:t>
            </a:r>
          </a:p>
        </p:txBody>
      </p:sp>
      <p:sp>
        <p:nvSpPr>
          <p:cNvPr id="3" name="Content Placeholder 2">
            <a:extLst>
              <a:ext uri="{FF2B5EF4-FFF2-40B4-BE49-F238E27FC236}">
                <a16:creationId xmlns:a16="http://schemas.microsoft.com/office/drawing/2014/main" id="{029B9712-4E12-4D40-B8D0-F924CBFF4E98}"/>
              </a:ext>
            </a:extLst>
          </p:cNvPr>
          <p:cNvSpPr>
            <a:spLocks noGrp="1"/>
          </p:cNvSpPr>
          <p:nvPr>
            <p:ph idx="1"/>
          </p:nvPr>
        </p:nvSpPr>
        <p:spPr/>
        <p:txBody>
          <a:bodyPr>
            <a:normAutofit fontScale="85000" lnSpcReduction="20000"/>
          </a:bodyPr>
          <a:lstStyle/>
          <a:p>
            <a:pPr marL="0" indent="0">
              <a:buNone/>
            </a:pPr>
            <a:r>
              <a:rPr lang="en-US" sz="3800" dirty="0"/>
              <a:t>What was evidence of stigma that Clyde Dee was facing?</a:t>
            </a:r>
          </a:p>
          <a:p>
            <a:endParaRPr lang="en-US" dirty="0"/>
          </a:p>
          <a:p>
            <a:pPr marL="0" indent="0" algn="ctr">
              <a:buNone/>
            </a:pPr>
            <a:r>
              <a:rPr lang="en-US" b="1" dirty="0"/>
              <a:t>DO:</a:t>
            </a:r>
          </a:p>
          <a:p>
            <a:r>
              <a:rPr lang="en-US" dirty="0"/>
              <a:t>Acknowledge rational incongruencies in others</a:t>
            </a:r>
          </a:p>
          <a:p>
            <a:r>
              <a:rPr lang="en-US" dirty="0"/>
              <a:t>Notice realities that come true because of an illness narrative.</a:t>
            </a:r>
          </a:p>
          <a:p>
            <a:r>
              <a:rPr lang="en-US" dirty="0"/>
              <a:t>Have patience and use the opportunity to learn about the persons strengths and values. </a:t>
            </a:r>
          </a:p>
          <a:p>
            <a:pPr marL="0" indent="0" algn="ctr">
              <a:buNone/>
            </a:pPr>
            <a:endParaRPr lang="en-US" b="1" dirty="0"/>
          </a:p>
          <a:p>
            <a:pPr marL="0" indent="0" algn="ctr">
              <a:buNone/>
            </a:pPr>
            <a:r>
              <a:rPr lang="en-US" b="1" dirty="0"/>
              <a:t>DO NOT:</a:t>
            </a:r>
          </a:p>
          <a:p>
            <a:r>
              <a:rPr lang="en-US" dirty="0"/>
              <a:t>Justify subjugation and fail to notice how it affects the individual</a:t>
            </a:r>
          </a:p>
          <a:p>
            <a:r>
              <a:rPr lang="en-US" dirty="0"/>
              <a:t>Tell the person in reality they are just failing behaviorally</a:t>
            </a:r>
          </a:p>
        </p:txBody>
      </p:sp>
    </p:spTree>
    <p:extLst>
      <p:ext uri="{BB962C8B-B14F-4D97-AF65-F5344CB8AC3E}">
        <p14:creationId xmlns:p14="http://schemas.microsoft.com/office/powerpoint/2010/main" val="20795469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4D080-2B00-492C-8D42-42442131134C}"/>
              </a:ext>
            </a:extLst>
          </p:cNvPr>
          <p:cNvSpPr>
            <a:spLocks noGrp="1"/>
          </p:cNvSpPr>
          <p:nvPr>
            <p:ph type="title"/>
          </p:nvPr>
        </p:nvSpPr>
        <p:spPr>
          <a:xfrm>
            <a:off x="419100" y="2857500"/>
            <a:ext cx="8305800" cy="1143000"/>
          </a:xfrm>
        </p:spPr>
        <p:txBody>
          <a:bodyPr/>
          <a:lstStyle/>
          <a:p>
            <a:pPr algn="ctr"/>
            <a:r>
              <a:rPr lang="en-US" b="1" dirty="0"/>
              <a:t>Anti-Stigma Cognitions</a:t>
            </a:r>
            <a:endParaRPr lang="en-US" dirty="0"/>
          </a:p>
        </p:txBody>
      </p:sp>
    </p:spTree>
    <p:extLst>
      <p:ext uri="{BB962C8B-B14F-4D97-AF65-F5344CB8AC3E}">
        <p14:creationId xmlns:p14="http://schemas.microsoft.com/office/powerpoint/2010/main" val="41194252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Anti-Stigma Cognitions</a:t>
            </a:r>
          </a:p>
        </p:txBody>
      </p:sp>
      <p:sp>
        <p:nvSpPr>
          <p:cNvPr id="3" name="Content Placeholder 2"/>
          <p:cNvSpPr>
            <a:spLocks noGrp="1"/>
          </p:cNvSpPr>
          <p:nvPr>
            <p:ph idx="1"/>
          </p:nvPr>
        </p:nvSpPr>
        <p:spPr/>
        <p:txBody>
          <a:bodyPr/>
          <a:lstStyle/>
          <a:p>
            <a:r>
              <a:rPr lang="en-US" dirty="0"/>
              <a:t>Involves identifying the</a:t>
            </a:r>
            <a:r>
              <a:rPr lang="en-US" b="1" i="1" dirty="0"/>
              <a:t> thoughts </a:t>
            </a:r>
            <a:r>
              <a:rPr lang="en-US" dirty="0"/>
              <a:t>behind distressing emotions and assessing whether they are or are-not rational.</a:t>
            </a:r>
          </a:p>
          <a:p>
            <a:endParaRPr lang="en-US" dirty="0"/>
          </a:p>
          <a:p>
            <a:r>
              <a:rPr lang="en-US" dirty="0"/>
              <a:t>This does not mean the feelings are invalid (stigma validates them) but playing the rational game and doing rational inventories may help a body overcome stigma.</a:t>
            </a:r>
          </a:p>
        </p:txBody>
      </p:sp>
    </p:spTree>
    <p:extLst>
      <p:ext uri="{BB962C8B-B14F-4D97-AF65-F5344CB8AC3E}">
        <p14:creationId xmlns:p14="http://schemas.microsoft.com/office/powerpoint/2010/main" val="784717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645C-1BE2-4060-A893-B9984BF6C353}"/>
              </a:ext>
            </a:extLst>
          </p:cNvPr>
          <p:cNvSpPr>
            <a:spLocks noGrp="1"/>
          </p:cNvSpPr>
          <p:nvPr>
            <p:ph type="title"/>
          </p:nvPr>
        </p:nvSpPr>
        <p:spPr/>
        <p:txBody>
          <a:bodyPr/>
          <a:lstStyle/>
          <a:p>
            <a:pPr algn="ctr"/>
            <a:r>
              <a:rPr lang="en-US" b="1" dirty="0"/>
              <a:t>Cognitive Therapy</a:t>
            </a:r>
          </a:p>
        </p:txBody>
      </p:sp>
      <p:sp>
        <p:nvSpPr>
          <p:cNvPr id="3" name="Content Placeholder 2">
            <a:extLst>
              <a:ext uri="{FF2B5EF4-FFF2-40B4-BE49-F238E27FC236}">
                <a16:creationId xmlns:a16="http://schemas.microsoft.com/office/drawing/2014/main" id="{8786A490-1ABD-4E11-A11E-E5D5E9EA314F}"/>
              </a:ext>
            </a:extLst>
          </p:cNvPr>
          <p:cNvSpPr>
            <a:spLocks noGrp="1"/>
          </p:cNvSpPr>
          <p:nvPr>
            <p:ph idx="1"/>
          </p:nvPr>
        </p:nvSpPr>
        <p:spPr/>
        <p:txBody>
          <a:bodyPr/>
          <a:lstStyle/>
          <a:p>
            <a:r>
              <a:rPr lang="en-US" dirty="0"/>
              <a:t>The idea that irrational thinking is the cause of mental disturbance</a:t>
            </a:r>
          </a:p>
          <a:p>
            <a:endParaRPr lang="en-US" dirty="0"/>
          </a:p>
          <a:p>
            <a:r>
              <a:rPr lang="en-US" dirty="0"/>
              <a:t>Often introduced to people with lists of distorted thoughts to see if they apply</a:t>
            </a:r>
          </a:p>
          <a:p>
            <a:endParaRPr lang="en-US" dirty="0"/>
          </a:p>
          <a:p>
            <a:r>
              <a:rPr lang="en-US" dirty="0"/>
              <a:t>I am working off the basis that stigma is irrational and full of thought distortions.</a:t>
            </a:r>
          </a:p>
        </p:txBody>
      </p:sp>
    </p:spTree>
    <p:extLst>
      <p:ext uri="{BB962C8B-B14F-4D97-AF65-F5344CB8AC3E}">
        <p14:creationId xmlns:p14="http://schemas.microsoft.com/office/powerpoint/2010/main" val="38104756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Distorted Thinking</a:t>
            </a:r>
          </a:p>
        </p:txBody>
      </p:sp>
      <p:sp>
        <p:nvSpPr>
          <p:cNvPr id="3" name="Content Placeholder 2"/>
          <p:cNvSpPr>
            <a:spLocks noGrp="1"/>
          </p:cNvSpPr>
          <p:nvPr>
            <p:ph idx="1"/>
          </p:nvPr>
        </p:nvSpPr>
        <p:spPr/>
        <p:txBody>
          <a:bodyPr>
            <a:normAutofit fontScale="40000" lnSpcReduction="20000"/>
          </a:bodyPr>
          <a:lstStyle/>
          <a:p>
            <a:pPr lvl="1">
              <a:buNone/>
            </a:pPr>
            <a:r>
              <a:rPr lang="en-US" sz="4000" dirty="0"/>
              <a:t>Filtering</a:t>
            </a:r>
          </a:p>
          <a:p>
            <a:pPr lvl="1">
              <a:buNone/>
            </a:pPr>
            <a:r>
              <a:rPr lang="en-US" sz="4000" dirty="0"/>
              <a:t>	Focusing on negative details and avoiding all positive aspects of the situation: </a:t>
            </a:r>
          </a:p>
          <a:p>
            <a:pPr lvl="2">
              <a:buFont typeface="Wingdings" panose="05000000000000000000" pitchFamily="2" charset="2"/>
              <a:buChar char="Ø"/>
            </a:pPr>
            <a:r>
              <a:rPr lang="en-US" sz="3600" dirty="0"/>
              <a:t>you have a delusion and therefore your only strength is that you have family support.</a:t>
            </a:r>
          </a:p>
          <a:p>
            <a:pPr lvl="1">
              <a:buNone/>
            </a:pPr>
            <a:endParaRPr lang="en-US" sz="4000" dirty="0"/>
          </a:p>
          <a:p>
            <a:pPr lvl="1">
              <a:buNone/>
            </a:pPr>
            <a:r>
              <a:rPr lang="en-US" sz="4000" dirty="0"/>
              <a:t>Polarized thinking:</a:t>
            </a:r>
          </a:p>
          <a:p>
            <a:pPr lvl="1">
              <a:buNone/>
            </a:pPr>
            <a:r>
              <a:rPr lang="en-US" sz="4000" dirty="0"/>
              <a:t>	Thinking things are black and white, good or bad.  This often leads to perfectionism or failure to allow for mistakes.  </a:t>
            </a:r>
          </a:p>
          <a:p>
            <a:pPr lvl="2">
              <a:buFont typeface="Wingdings" panose="05000000000000000000" pitchFamily="2" charset="2"/>
              <a:buChar char="Ø"/>
            </a:pPr>
            <a:r>
              <a:rPr lang="en-US" sz="3800" dirty="0"/>
              <a:t>Since you are a schizophrenic, it’s best not to allow you to try to live outside a hospital or a board and care environment.</a:t>
            </a:r>
          </a:p>
          <a:p>
            <a:pPr lvl="1">
              <a:buNone/>
            </a:pPr>
            <a:endParaRPr lang="en-US" sz="4000" dirty="0"/>
          </a:p>
          <a:p>
            <a:pPr lvl="1">
              <a:buNone/>
            </a:pPr>
            <a:r>
              <a:rPr lang="en-US" sz="4000" dirty="0"/>
              <a:t>Overgeneralization:</a:t>
            </a:r>
          </a:p>
          <a:p>
            <a:pPr lvl="1">
              <a:buNone/>
            </a:pPr>
            <a:r>
              <a:rPr lang="en-US" sz="4000" dirty="0"/>
              <a:t>	Forming a conclusion based on only one piece of evidence;  this leads to exaggerating the extent of problems and using labels.  </a:t>
            </a:r>
          </a:p>
          <a:p>
            <a:pPr lvl="2">
              <a:buFont typeface="Wingdings" panose="05000000000000000000" pitchFamily="2" charset="2"/>
              <a:buChar char="Ø"/>
            </a:pPr>
            <a:r>
              <a:rPr lang="en-US" sz="3600" dirty="0"/>
              <a:t>This person has a delusion therefore it is important to ask about whether he also hears voices and be suspicious of him when he says, no. </a:t>
            </a:r>
          </a:p>
        </p:txBody>
      </p:sp>
    </p:spTree>
    <p:extLst>
      <p:ext uri="{BB962C8B-B14F-4D97-AF65-F5344CB8AC3E}">
        <p14:creationId xmlns:p14="http://schemas.microsoft.com/office/powerpoint/2010/main" val="427820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ctr"/>
            <a:r>
              <a:rPr lang="en-US" b="1" dirty="0"/>
              <a:t>Negative affects of Differentiation(1)</a:t>
            </a:r>
          </a:p>
        </p:txBody>
      </p:sp>
      <p:sp>
        <p:nvSpPr>
          <p:cNvPr id="3" name="Content Placeholder 2"/>
          <p:cNvSpPr>
            <a:spLocks noGrp="1"/>
          </p:cNvSpPr>
          <p:nvPr>
            <p:ph idx="1"/>
          </p:nvPr>
        </p:nvSpPr>
        <p:spPr>
          <a:xfrm>
            <a:off x="457200" y="1905000"/>
            <a:ext cx="8229600" cy="4525963"/>
          </a:xfrm>
        </p:spPr>
        <p:txBody>
          <a:bodyPr>
            <a:noAutofit/>
          </a:bodyPr>
          <a:lstStyle/>
          <a:p>
            <a:pPr>
              <a:buFont typeface="Wingdings" panose="05000000000000000000" pitchFamily="2" charset="2"/>
              <a:buChar char="Ø"/>
            </a:pPr>
            <a:r>
              <a:rPr lang="en-US" sz="2400" dirty="0"/>
              <a:t>Sufferers remain divided and are unable to use culture to support each other to create solutions;</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Historical absence of self support system (like AA;)</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Special Messages realities are expected to be concealed from the mainstream, even on psychiatric units in times of crisis; </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Myth of the poor prognosis can become self-</a:t>
            </a:r>
            <a:r>
              <a:rPr lang="en-US" sz="2400" dirty="0" err="1"/>
              <a:t>fufilling</a:t>
            </a:r>
            <a:endParaRPr lang="en-US" sz="2400" dirty="0"/>
          </a:p>
        </p:txBody>
      </p:sp>
    </p:spTree>
    <p:extLst>
      <p:ext uri="{BB962C8B-B14F-4D97-AF65-F5344CB8AC3E}">
        <p14:creationId xmlns:p14="http://schemas.microsoft.com/office/powerpoint/2010/main" val="4231233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Distorted Thinking</a:t>
            </a:r>
          </a:p>
        </p:txBody>
      </p:sp>
      <p:sp>
        <p:nvSpPr>
          <p:cNvPr id="3" name="Content Placeholder 2"/>
          <p:cNvSpPr>
            <a:spLocks noGrp="1"/>
          </p:cNvSpPr>
          <p:nvPr>
            <p:ph idx="1"/>
          </p:nvPr>
        </p:nvSpPr>
        <p:spPr>
          <a:solidFill>
            <a:schemeClr val="bg1"/>
          </a:solidFill>
        </p:spPr>
        <p:txBody>
          <a:bodyPr>
            <a:normAutofit fontScale="47500" lnSpcReduction="20000"/>
          </a:bodyPr>
          <a:lstStyle/>
          <a:p>
            <a:pPr lvl="1">
              <a:buNone/>
            </a:pPr>
            <a:r>
              <a:rPr lang="en-US" sz="3600" dirty="0"/>
              <a:t>Mind reading:</a:t>
            </a:r>
          </a:p>
          <a:p>
            <a:pPr lvl="1">
              <a:buNone/>
            </a:pPr>
            <a:r>
              <a:rPr lang="en-US" sz="3600" dirty="0"/>
              <a:t>	Assuming you know what others are thinking about you and why they are acting negatively towards you.  </a:t>
            </a:r>
          </a:p>
          <a:p>
            <a:pPr lvl="2">
              <a:buFont typeface="Wingdings" panose="05000000000000000000" pitchFamily="2" charset="2"/>
              <a:buChar char="Ø"/>
            </a:pPr>
            <a:r>
              <a:rPr lang="en-US" sz="3200" dirty="0"/>
              <a:t>She has a set of suspicious eyes.  She must be paranoid, delusional and hearing voices. </a:t>
            </a:r>
          </a:p>
          <a:p>
            <a:pPr lvl="1">
              <a:buNone/>
            </a:pPr>
            <a:endParaRPr lang="en-US" sz="3600" dirty="0"/>
          </a:p>
          <a:p>
            <a:pPr lvl="1">
              <a:buNone/>
            </a:pPr>
            <a:r>
              <a:rPr lang="en-US" sz="3600" dirty="0" err="1"/>
              <a:t>Catastrophizing</a:t>
            </a:r>
            <a:r>
              <a:rPr lang="en-US" sz="3600" dirty="0"/>
              <a:t>:</a:t>
            </a:r>
          </a:p>
          <a:p>
            <a:pPr lvl="1">
              <a:buNone/>
            </a:pPr>
            <a:r>
              <a:rPr lang="en-US" sz="3600" dirty="0"/>
              <a:t>	Believing that one negative event will lead to many more.  </a:t>
            </a:r>
          </a:p>
          <a:p>
            <a:pPr lvl="2">
              <a:buFont typeface="Wingdings" panose="05000000000000000000" pitchFamily="2" charset="2"/>
              <a:buChar char="Ø"/>
            </a:pPr>
            <a:r>
              <a:rPr lang="en-US" sz="3200" dirty="0"/>
              <a:t>He had a psychotic break, he will be in and out of the hospital the rest of his life.</a:t>
            </a:r>
          </a:p>
          <a:p>
            <a:pPr>
              <a:buNone/>
            </a:pPr>
            <a:endParaRPr lang="en-US" sz="3600" dirty="0"/>
          </a:p>
          <a:p>
            <a:pPr>
              <a:buNone/>
            </a:pPr>
            <a:r>
              <a:rPr lang="en-US" sz="3600" dirty="0"/>
              <a:t>	Magnifying:</a:t>
            </a:r>
          </a:p>
          <a:p>
            <a:pPr>
              <a:buNone/>
            </a:pPr>
            <a:r>
              <a:rPr lang="en-US" sz="3600" dirty="0"/>
              <a:t>		Exaggerating the magnitude of the problem and assuming its very serious.  </a:t>
            </a:r>
          </a:p>
          <a:p>
            <a:pPr lvl="1">
              <a:buFont typeface="Wingdings" panose="05000000000000000000" pitchFamily="2" charset="2"/>
              <a:buChar char="Ø"/>
            </a:pPr>
            <a:r>
              <a:rPr lang="en-US" sz="3300" dirty="0"/>
              <a:t>If someone is psychotic, it is dangerous to let them drive, they should have their license revoked</a:t>
            </a:r>
          </a:p>
          <a:p>
            <a:pPr>
              <a:buNone/>
            </a:pPr>
            <a:endParaRPr lang="en-US" sz="2100" dirty="0"/>
          </a:p>
          <a:p>
            <a:pPr>
              <a:buNone/>
            </a:pPr>
            <a:endParaRPr lang="en-US" dirty="0"/>
          </a:p>
          <a:p>
            <a:pPr>
              <a:buNone/>
            </a:pPr>
            <a:endParaRPr lang="en-US" dirty="0"/>
          </a:p>
        </p:txBody>
      </p:sp>
    </p:spTree>
    <p:extLst>
      <p:ext uri="{BB962C8B-B14F-4D97-AF65-F5344CB8AC3E}">
        <p14:creationId xmlns:p14="http://schemas.microsoft.com/office/powerpoint/2010/main" val="29926091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Distorted Thinking</a:t>
            </a:r>
          </a:p>
        </p:txBody>
      </p:sp>
      <p:sp>
        <p:nvSpPr>
          <p:cNvPr id="3" name="Content Placeholder 2"/>
          <p:cNvSpPr>
            <a:spLocks noGrp="1"/>
          </p:cNvSpPr>
          <p:nvPr>
            <p:ph idx="1"/>
          </p:nvPr>
        </p:nvSpPr>
        <p:spPr/>
        <p:txBody>
          <a:bodyPr>
            <a:normAutofit fontScale="85000" lnSpcReduction="10000"/>
          </a:bodyPr>
          <a:lstStyle/>
          <a:p>
            <a:pPr>
              <a:buNone/>
            </a:pPr>
            <a:r>
              <a:rPr lang="en-US" dirty="0"/>
              <a:t>Personalization:</a:t>
            </a:r>
          </a:p>
          <a:p>
            <a:pPr>
              <a:buNone/>
            </a:pPr>
            <a:r>
              <a:rPr lang="en-US" dirty="0"/>
              <a:t>	Believing that everything others do is a reaction against you:  </a:t>
            </a:r>
          </a:p>
          <a:p>
            <a:pPr lvl="1">
              <a:buFont typeface="Wingdings" panose="05000000000000000000" pitchFamily="2" charset="2"/>
              <a:buChar char="Ø"/>
            </a:pPr>
            <a:r>
              <a:rPr lang="en-US" dirty="0"/>
              <a:t>Because you are a schizophrenic when your hand is inside the elastic band of your sweatpants as you ae begging for aspirin, the staff accuses you of being sexually inappropriate and writes a negative note in your file that the doctor tells you about.</a:t>
            </a:r>
          </a:p>
          <a:p>
            <a:pPr>
              <a:buNone/>
            </a:pPr>
            <a:endParaRPr lang="en-US" dirty="0"/>
          </a:p>
          <a:p>
            <a:pPr>
              <a:buNone/>
            </a:pPr>
            <a:r>
              <a:rPr lang="en-US" dirty="0" err="1"/>
              <a:t>Shoulds</a:t>
            </a:r>
            <a:r>
              <a:rPr lang="en-US" dirty="0"/>
              <a:t>:</a:t>
            </a:r>
          </a:p>
          <a:p>
            <a:pPr>
              <a:buNone/>
            </a:pPr>
            <a:r>
              <a:rPr lang="en-US" dirty="0"/>
              <a:t>	Having a list of ironclad views about how other should act: </a:t>
            </a:r>
          </a:p>
          <a:p>
            <a:pPr lvl="1">
              <a:buFont typeface="Wingdings" panose="05000000000000000000" pitchFamily="2" charset="2"/>
              <a:buChar char="Ø"/>
            </a:pPr>
            <a:r>
              <a:rPr lang="en-US" dirty="0"/>
              <a:t>Because you are a schizophrenic you shouldn’t be able to work with children, they are too anxious and might do damage.</a:t>
            </a:r>
          </a:p>
          <a:p>
            <a:endParaRPr lang="en-US" dirty="0"/>
          </a:p>
        </p:txBody>
      </p:sp>
    </p:spTree>
    <p:extLst>
      <p:ext uri="{BB962C8B-B14F-4D97-AF65-F5344CB8AC3E}">
        <p14:creationId xmlns:p14="http://schemas.microsoft.com/office/powerpoint/2010/main" val="18520064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190D-050C-41D3-AD45-B9B248FD28EE}"/>
              </a:ext>
            </a:extLst>
          </p:cNvPr>
          <p:cNvSpPr>
            <a:spLocks noGrp="1"/>
          </p:cNvSpPr>
          <p:nvPr>
            <p:ph type="title"/>
          </p:nvPr>
        </p:nvSpPr>
        <p:spPr/>
        <p:txBody>
          <a:bodyPr/>
          <a:lstStyle/>
          <a:p>
            <a:pPr algn="ctr"/>
            <a:r>
              <a:rPr lang="en-US" b="1" dirty="0"/>
              <a:t>Rational Inventories</a:t>
            </a:r>
          </a:p>
        </p:txBody>
      </p:sp>
      <p:sp>
        <p:nvSpPr>
          <p:cNvPr id="3" name="Content Placeholder 2">
            <a:extLst>
              <a:ext uri="{FF2B5EF4-FFF2-40B4-BE49-F238E27FC236}">
                <a16:creationId xmlns:a16="http://schemas.microsoft.com/office/drawing/2014/main" id="{80918DED-CEC4-4637-81A1-239568F596AA}"/>
              </a:ext>
            </a:extLst>
          </p:cNvPr>
          <p:cNvSpPr>
            <a:spLocks noGrp="1"/>
          </p:cNvSpPr>
          <p:nvPr>
            <p:ph idx="1"/>
          </p:nvPr>
        </p:nvSpPr>
        <p:spPr/>
        <p:txBody>
          <a:bodyPr/>
          <a:lstStyle/>
          <a:p>
            <a:r>
              <a:rPr lang="en-US" dirty="0"/>
              <a:t>Starting with internalized stigma, a message receiver can identify their passions, inclinations and strengths that go against what the illness narrative says about them.</a:t>
            </a:r>
          </a:p>
          <a:p>
            <a:endParaRPr lang="en-US" dirty="0"/>
          </a:p>
          <a:p>
            <a:r>
              <a:rPr lang="en-US" dirty="0"/>
              <a:t>Supporters can identify cognitive distortions that have been used by the illness narrative in treatment.</a:t>
            </a:r>
          </a:p>
          <a:p>
            <a:endParaRPr lang="en-US" dirty="0"/>
          </a:p>
          <a:p>
            <a:endParaRPr lang="en-US" dirty="0"/>
          </a:p>
        </p:txBody>
      </p:sp>
    </p:spTree>
    <p:extLst>
      <p:ext uri="{BB962C8B-B14F-4D97-AF65-F5344CB8AC3E}">
        <p14:creationId xmlns:p14="http://schemas.microsoft.com/office/powerpoint/2010/main" val="4824758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1967-0DBA-4BD9-BB3C-CDB74F4D7195}"/>
              </a:ext>
            </a:extLst>
          </p:cNvPr>
          <p:cNvSpPr>
            <a:spLocks noGrp="1"/>
          </p:cNvSpPr>
          <p:nvPr>
            <p:ph type="title"/>
          </p:nvPr>
        </p:nvSpPr>
        <p:spPr/>
        <p:txBody>
          <a:bodyPr>
            <a:normAutofit fontScale="90000"/>
          </a:bodyPr>
          <a:lstStyle/>
          <a:p>
            <a:pPr algn="ctr"/>
            <a:r>
              <a:rPr lang="en-US" b="1" dirty="0"/>
              <a:t>Challenges with Rational Inventories</a:t>
            </a:r>
          </a:p>
        </p:txBody>
      </p:sp>
      <p:sp>
        <p:nvSpPr>
          <p:cNvPr id="3" name="Content Placeholder 2">
            <a:extLst>
              <a:ext uri="{FF2B5EF4-FFF2-40B4-BE49-F238E27FC236}">
                <a16:creationId xmlns:a16="http://schemas.microsoft.com/office/drawing/2014/main" id="{013CABB9-CAF0-459D-B68D-71BC53A2F5E3}"/>
              </a:ext>
            </a:extLst>
          </p:cNvPr>
          <p:cNvSpPr>
            <a:spLocks noGrp="1"/>
          </p:cNvSpPr>
          <p:nvPr>
            <p:ph idx="1"/>
          </p:nvPr>
        </p:nvSpPr>
        <p:spPr/>
        <p:txBody>
          <a:bodyPr>
            <a:normAutofit fontScale="92500" lnSpcReduction="20000"/>
          </a:bodyPr>
          <a:lstStyle/>
          <a:p>
            <a:r>
              <a:rPr lang="en-US" dirty="0"/>
              <a:t>Identify incidents in which others treated the message receiver in stigmatizing ways. </a:t>
            </a:r>
          </a:p>
          <a:p>
            <a:pPr lvl="3"/>
            <a:endParaRPr lang="en-US" dirty="0"/>
          </a:p>
          <a:p>
            <a:pPr lvl="3"/>
            <a:r>
              <a:rPr lang="en-US" dirty="0"/>
              <a:t>In some cases it is hard to know if the person was experiencing stigma or if the conspiracy was real</a:t>
            </a:r>
          </a:p>
          <a:p>
            <a:pPr lvl="3"/>
            <a:endParaRPr lang="en-US" dirty="0"/>
          </a:p>
          <a:p>
            <a:pPr lvl="3"/>
            <a:r>
              <a:rPr lang="en-US" dirty="0"/>
              <a:t>Sometimes stigma is easier to identify in the behavior of treatment providers than it is outside of treatment.</a:t>
            </a:r>
          </a:p>
          <a:p>
            <a:pPr lvl="3"/>
            <a:endParaRPr lang="en-US" dirty="0"/>
          </a:p>
          <a:p>
            <a:pPr lvl="3"/>
            <a:r>
              <a:rPr lang="en-US" dirty="0"/>
              <a:t>Sometimes people are stigmatized for other reasons besides just the fact they are mentally ill</a:t>
            </a:r>
          </a:p>
          <a:p>
            <a:pPr lvl="3"/>
            <a:endParaRPr lang="en-US" dirty="0"/>
          </a:p>
          <a:p>
            <a:r>
              <a:rPr lang="en-US" dirty="0"/>
              <a:t>Assess how the person is feeling about themselves (their internal dialogue) and contrast it with their strengths</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5477319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6C52B0-C3B8-47DD-B2D1-C251CF4BF1B2}"/>
              </a:ext>
            </a:extLst>
          </p:cNvPr>
          <p:cNvSpPr>
            <a:spLocks noGrp="1"/>
          </p:cNvSpPr>
          <p:nvPr>
            <p:ph type="title"/>
          </p:nvPr>
        </p:nvSpPr>
        <p:spPr/>
        <p:txBody>
          <a:bodyPr>
            <a:normAutofit fontScale="90000"/>
          </a:bodyPr>
          <a:lstStyle/>
          <a:p>
            <a:pPr algn="ctr"/>
            <a:r>
              <a:rPr lang="en-US" b="1" dirty="0"/>
              <a:t>Rational Inventory for Clyde Dee’s Story</a:t>
            </a:r>
          </a:p>
        </p:txBody>
      </p:sp>
      <p:sp>
        <p:nvSpPr>
          <p:cNvPr id="6" name="Content Placeholder 5">
            <a:extLst>
              <a:ext uri="{FF2B5EF4-FFF2-40B4-BE49-F238E27FC236}">
                <a16:creationId xmlns:a16="http://schemas.microsoft.com/office/drawing/2014/main" id="{CB4E5911-2CFD-48CE-AA70-504B9F0A348F}"/>
              </a:ext>
            </a:extLst>
          </p:cNvPr>
          <p:cNvSpPr>
            <a:spLocks noGrp="1"/>
          </p:cNvSpPr>
          <p:nvPr>
            <p:ph idx="1"/>
          </p:nvPr>
        </p:nvSpPr>
        <p:spPr/>
        <p:txBody>
          <a:bodyPr>
            <a:normAutofit fontScale="85000" lnSpcReduction="20000"/>
          </a:bodyPr>
          <a:lstStyle/>
          <a:p>
            <a:r>
              <a:rPr lang="en-US" dirty="0"/>
              <a:t>What did Clyde do well during the story that are signs of his strengths?</a:t>
            </a:r>
          </a:p>
          <a:p>
            <a:pPr marL="0" indent="0">
              <a:buNone/>
            </a:pPr>
            <a:endParaRPr lang="en-US" dirty="0"/>
          </a:p>
          <a:p>
            <a:r>
              <a:rPr lang="en-US" dirty="0"/>
              <a:t>What evidence is there that others are thinking negatively about Clyde? Who is thinking negatively about him and how can you tell?</a:t>
            </a:r>
          </a:p>
          <a:p>
            <a:endParaRPr lang="en-US" dirty="0"/>
          </a:p>
          <a:p>
            <a:r>
              <a:rPr lang="en-US" dirty="0"/>
              <a:t>How is Clyde being stigmatized in this story?</a:t>
            </a:r>
          </a:p>
          <a:p>
            <a:endParaRPr lang="en-US" dirty="0"/>
          </a:p>
          <a:p>
            <a:r>
              <a:rPr lang="en-US" dirty="0"/>
              <a:t>How does it seem Clyde was feeling about himself? </a:t>
            </a:r>
          </a:p>
          <a:p>
            <a:endParaRPr lang="en-US" dirty="0"/>
          </a:p>
          <a:p>
            <a:r>
              <a:rPr lang="en-US" dirty="0"/>
              <a:t>What would happen if we credited Clyde for some level of conspiracy? Would it help him pay more attention to his strengths?</a:t>
            </a:r>
          </a:p>
        </p:txBody>
      </p:sp>
    </p:spTree>
    <p:extLst>
      <p:ext uri="{BB962C8B-B14F-4D97-AF65-F5344CB8AC3E}">
        <p14:creationId xmlns:p14="http://schemas.microsoft.com/office/powerpoint/2010/main" val="33156165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B07D-5050-403D-8976-BF1306878A43}"/>
              </a:ext>
            </a:extLst>
          </p:cNvPr>
          <p:cNvSpPr>
            <a:spLocks noGrp="1"/>
          </p:cNvSpPr>
          <p:nvPr>
            <p:ph type="title"/>
          </p:nvPr>
        </p:nvSpPr>
        <p:spPr/>
        <p:txBody>
          <a:bodyPr>
            <a:normAutofit fontScale="90000"/>
          </a:bodyPr>
          <a:lstStyle/>
          <a:p>
            <a:pPr algn="ctr"/>
            <a:r>
              <a:rPr lang="en-US" b="1" dirty="0"/>
              <a:t>Disputing current negative feelings</a:t>
            </a:r>
          </a:p>
        </p:txBody>
      </p:sp>
      <p:sp>
        <p:nvSpPr>
          <p:cNvPr id="3" name="Content Placeholder 2">
            <a:extLst>
              <a:ext uri="{FF2B5EF4-FFF2-40B4-BE49-F238E27FC236}">
                <a16:creationId xmlns:a16="http://schemas.microsoft.com/office/drawing/2014/main" id="{4619A7AF-7C99-412D-86F6-C03153501F09}"/>
              </a:ext>
            </a:extLst>
          </p:cNvPr>
          <p:cNvSpPr>
            <a:spLocks noGrp="1"/>
          </p:cNvSpPr>
          <p:nvPr>
            <p:ph idx="1"/>
          </p:nvPr>
        </p:nvSpPr>
        <p:spPr/>
        <p:txBody>
          <a:bodyPr>
            <a:normAutofit fontScale="85000" lnSpcReduction="10000"/>
          </a:bodyPr>
          <a:lstStyle/>
          <a:p>
            <a:r>
              <a:rPr lang="en-US" dirty="0"/>
              <a:t>Explore past passions and interests to fight present feelings</a:t>
            </a:r>
          </a:p>
          <a:p>
            <a:endParaRPr lang="en-US" dirty="0"/>
          </a:p>
          <a:p>
            <a:r>
              <a:rPr lang="en-US" dirty="0"/>
              <a:t>Explore virtues and useful thoughts and discoveries in the message journey to fight current emotions</a:t>
            </a:r>
          </a:p>
          <a:p>
            <a:endParaRPr lang="en-US" dirty="0"/>
          </a:p>
          <a:p>
            <a:r>
              <a:rPr lang="en-US" dirty="0"/>
              <a:t>Explore improvements made in the completion of R+R tasks to fight current feelings.</a:t>
            </a:r>
          </a:p>
          <a:p>
            <a:endParaRPr lang="en-US" dirty="0"/>
          </a:p>
          <a:p>
            <a:r>
              <a:rPr lang="en-US" dirty="0"/>
              <a:t>Assess the role of sedating meds or isolation to fight current feeling.</a:t>
            </a:r>
          </a:p>
          <a:p>
            <a:endParaRPr lang="en-US" dirty="0"/>
          </a:p>
          <a:p>
            <a:r>
              <a:rPr lang="en-US" dirty="0"/>
              <a:t>Credit valid conspiracy and provide facts regarding how to cope.</a:t>
            </a:r>
          </a:p>
        </p:txBody>
      </p:sp>
    </p:spTree>
    <p:extLst>
      <p:ext uri="{BB962C8B-B14F-4D97-AF65-F5344CB8AC3E}">
        <p14:creationId xmlns:p14="http://schemas.microsoft.com/office/powerpoint/2010/main" val="36032176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276600"/>
            <a:ext cx="8305800" cy="1143000"/>
          </a:xfrm>
        </p:spPr>
        <p:txBody>
          <a:bodyPr/>
          <a:lstStyle/>
          <a:p>
            <a:pPr algn="ctr"/>
            <a:r>
              <a:rPr lang="en-US" i="1" dirty="0"/>
              <a:t>Weller-than-Well</a:t>
            </a:r>
            <a:endParaRPr lang="en-US" dirty="0"/>
          </a:p>
        </p:txBody>
      </p:sp>
    </p:spTree>
    <p:extLst>
      <p:ext uri="{BB962C8B-B14F-4D97-AF65-F5344CB8AC3E}">
        <p14:creationId xmlns:p14="http://schemas.microsoft.com/office/powerpoint/2010/main" val="38904323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47800" y="2209800"/>
            <a:ext cx="6248400" cy="4008120"/>
          </a:xfrm>
        </p:spPr>
        <p:txBody>
          <a:bodyPr>
            <a:normAutofit fontScale="92500"/>
          </a:bodyPr>
          <a:lstStyle/>
          <a:p>
            <a:pPr>
              <a:buNone/>
            </a:pPr>
            <a:r>
              <a:rPr lang="en-US" dirty="0"/>
              <a:t>	This involves the simple concept that when people survive extreme hardships that the process of overcoming them strengthens or add to the repertoire of extraordinary talents, to make the individuals better than they would have otherwise been had they not gone through the struggle.</a:t>
            </a:r>
          </a:p>
          <a:p>
            <a:pPr>
              <a:buNone/>
            </a:pPr>
            <a:endParaRPr lang="en-US" dirty="0"/>
          </a:p>
          <a:p>
            <a:pPr>
              <a:buNone/>
            </a:pPr>
            <a:r>
              <a:rPr lang="en-US" dirty="0"/>
              <a:t>Al </a:t>
            </a:r>
            <a:r>
              <a:rPr lang="en-US" dirty="0" err="1"/>
              <a:t>Siebret</a:t>
            </a:r>
            <a:endParaRPr lang="en-US" dirty="0"/>
          </a:p>
          <a:p>
            <a:pPr>
              <a:buNone/>
            </a:pPr>
            <a:r>
              <a:rPr lang="en-US" dirty="0"/>
              <a:t>	</a:t>
            </a:r>
          </a:p>
        </p:txBody>
      </p:sp>
      <p:sp>
        <p:nvSpPr>
          <p:cNvPr id="2" name="Title 1"/>
          <p:cNvSpPr>
            <a:spLocks noGrp="1"/>
          </p:cNvSpPr>
          <p:nvPr>
            <p:ph type="title"/>
          </p:nvPr>
        </p:nvSpPr>
        <p:spPr/>
        <p:txBody>
          <a:bodyPr/>
          <a:lstStyle/>
          <a:p>
            <a:pPr algn="ctr"/>
            <a:r>
              <a:rPr lang="en-US" dirty="0"/>
              <a:t>Weller than Well</a:t>
            </a:r>
          </a:p>
        </p:txBody>
      </p:sp>
    </p:spTree>
    <p:extLst>
      <p:ext uri="{BB962C8B-B14F-4D97-AF65-F5344CB8AC3E}">
        <p14:creationId xmlns:p14="http://schemas.microsoft.com/office/powerpoint/2010/main" val="4444148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C100EC-1833-4669-9F24-29AF1AEFFF7B}"/>
              </a:ext>
            </a:extLst>
          </p:cNvPr>
          <p:cNvSpPr>
            <a:spLocks noGrp="1"/>
          </p:cNvSpPr>
          <p:nvPr>
            <p:ph type="title"/>
          </p:nvPr>
        </p:nvSpPr>
        <p:spPr/>
        <p:txBody>
          <a:bodyPr>
            <a:normAutofit/>
          </a:bodyPr>
          <a:lstStyle/>
          <a:p>
            <a:pPr algn="ctr"/>
            <a:r>
              <a:rPr lang="en-US" dirty="0"/>
              <a:t>Reframing Message Crisis</a:t>
            </a:r>
          </a:p>
        </p:txBody>
      </p:sp>
      <p:sp>
        <p:nvSpPr>
          <p:cNvPr id="5" name="Content Placeholder 4">
            <a:extLst>
              <a:ext uri="{FF2B5EF4-FFF2-40B4-BE49-F238E27FC236}">
                <a16:creationId xmlns:a16="http://schemas.microsoft.com/office/drawing/2014/main" id="{2251C315-55EA-4C15-AE9C-760043D57177}"/>
              </a:ext>
            </a:extLst>
          </p:cNvPr>
          <p:cNvSpPr>
            <a:spLocks noGrp="1"/>
          </p:cNvSpPr>
          <p:nvPr>
            <p:ph idx="1"/>
          </p:nvPr>
        </p:nvSpPr>
        <p:spPr/>
        <p:txBody>
          <a:bodyPr>
            <a:normAutofit/>
          </a:bodyPr>
          <a:lstStyle/>
          <a:p>
            <a:r>
              <a:rPr lang="en-US" dirty="0"/>
              <a:t>The experience of learning how to survive a message crisis can result in the message receiver fitting a spiritual emergence narrative.</a:t>
            </a:r>
          </a:p>
          <a:p>
            <a:endParaRPr lang="en-US" dirty="0"/>
          </a:p>
          <a:p>
            <a:r>
              <a:rPr lang="en-US" dirty="0"/>
              <a:t>In this there is the hope that what they’ve gone through in messages can be reframed into something that can be valuable during their journey.</a:t>
            </a:r>
          </a:p>
          <a:p>
            <a:endParaRPr lang="en-US" dirty="0"/>
          </a:p>
        </p:txBody>
      </p:sp>
    </p:spTree>
    <p:extLst>
      <p:ext uri="{BB962C8B-B14F-4D97-AF65-F5344CB8AC3E}">
        <p14:creationId xmlns:p14="http://schemas.microsoft.com/office/powerpoint/2010/main" val="6487692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88C0-0F60-4785-AEDB-EB585AA726FA}"/>
              </a:ext>
            </a:extLst>
          </p:cNvPr>
          <p:cNvSpPr>
            <a:spLocks noGrp="1"/>
          </p:cNvSpPr>
          <p:nvPr>
            <p:ph type="title"/>
          </p:nvPr>
        </p:nvSpPr>
        <p:spPr/>
        <p:txBody>
          <a:bodyPr/>
          <a:lstStyle/>
          <a:p>
            <a:pPr algn="ctr"/>
            <a:r>
              <a:rPr lang="en-US" dirty="0"/>
              <a:t>The Importance of Social Rehab</a:t>
            </a:r>
          </a:p>
        </p:txBody>
      </p:sp>
      <p:sp>
        <p:nvSpPr>
          <p:cNvPr id="3" name="Content Placeholder 2">
            <a:extLst>
              <a:ext uri="{FF2B5EF4-FFF2-40B4-BE49-F238E27FC236}">
                <a16:creationId xmlns:a16="http://schemas.microsoft.com/office/drawing/2014/main" id="{15063F20-0BE9-4CB1-9680-C7723EA1E5A1}"/>
              </a:ext>
            </a:extLst>
          </p:cNvPr>
          <p:cNvSpPr>
            <a:spLocks noGrp="1"/>
          </p:cNvSpPr>
          <p:nvPr>
            <p:ph idx="1"/>
          </p:nvPr>
        </p:nvSpPr>
        <p:spPr/>
        <p:txBody>
          <a:bodyPr/>
          <a:lstStyle/>
          <a:p>
            <a:endParaRPr lang="en-US" dirty="0"/>
          </a:p>
          <a:p>
            <a:r>
              <a:rPr lang="en-US" dirty="0"/>
              <a:t>A lot of surviving message crisis involves social rehabilitation restoring meaning and purpose and potentially going through the injustice of work re-entry.</a:t>
            </a:r>
          </a:p>
          <a:p>
            <a:endParaRPr lang="en-US" dirty="0"/>
          </a:p>
          <a:p>
            <a:r>
              <a:rPr lang="en-US" dirty="0"/>
              <a:t>A lot of support may be necessary during this time as roles are restored.</a:t>
            </a:r>
          </a:p>
          <a:p>
            <a:endParaRPr lang="en-US" dirty="0"/>
          </a:p>
        </p:txBody>
      </p:sp>
    </p:spTree>
    <p:extLst>
      <p:ext uri="{BB962C8B-B14F-4D97-AF65-F5344CB8AC3E}">
        <p14:creationId xmlns:p14="http://schemas.microsoft.com/office/powerpoint/2010/main" val="292051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Negative affects of Differentiation(2)</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800" dirty="0"/>
              <a:t>Multicultural skills don’t get learned or acknowledged; </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Cultural divides get reinforced and infighting persists; </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Professional flight away from “</a:t>
            </a:r>
            <a:r>
              <a:rPr lang="en-US" sz="2800" i="1" dirty="0"/>
              <a:t>SMI</a:t>
            </a:r>
            <a:r>
              <a:rPr lang="en-US" sz="2800" dirty="0"/>
              <a:t>” population;  </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Not enough history of treatment specialization</a:t>
            </a:r>
          </a:p>
          <a:p>
            <a:endParaRPr lang="en-US" dirty="0"/>
          </a:p>
        </p:txBody>
      </p:sp>
    </p:spTree>
    <p:extLst>
      <p:ext uri="{BB962C8B-B14F-4D97-AF65-F5344CB8AC3E}">
        <p14:creationId xmlns:p14="http://schemas.microsoft.com/office/powerpoint/2010/main" val="20896733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41CC-D232-4143-81EC-BB7E6CF87FE1}"/>
              </a:ext>
            </a:extLst>
          </p:cNvPr>
          <p:cNvSpPr>
            <a:spLocks noGrp="1"/>
          </p:cNvSpPr>
          <p:nvPr>
            <p:ph type="title"/>
          </p:nvPr>
        </p:nvSpPr>
        <p:spPr/>
        <p:txBody>
          <a:bodyPr>
            <a:normAutofit/>
          </a:bodyPr>
          <a:lstStyle/>
          <a:p>
            <a:pPr algn="ctr"/>
            <a:r>
              <a:rPr lang="en-US" dirty="0"/>
              <a:t>The Re-Framing Process</a:t>
            </a:r>
          </a:p>
        </p:txBody>
      </p:sp>
      <p:sp>
        <p:nvSpPr>
          <p:cNvPr id="3" name="Content Placeholder 2">
            <a:extLst>
              <a:ext uri="{FF2B5EF4-FFF2-40B4-BE49-F238E27FC236}">
                <a16:creationId xmlns:a16="http://schemas.microsoft.com/office/drawing/2014/main" id="{C4CD8129-CABC-4F23-9E3A-0AE932828138}"/>
              </a:ext>
            </a:extLst>
          </p:cNvPr>
          <p:cNvSpPr>
            <a:spLocks noGrp="1"/>
          </p:cNvSpPr>
          <p:nvPr>
            <p:ph idx="1"/>
          </p:nvPr>
        </p:nvSpPr>
        <p:spPr/>
        <p:txBody>
          <a:bodyPr/>
          <a:lstStyle/>
          <a:p>
            <a:r>
              <a:rPr lang="en-US" dirty="0"/>
              <a:t>While doing rational inventories about reality to decrease negative thinking, it may be necessary to increase motivation to become more rational</a:t>
            </a:r>
          </a:p>
          <a:p>
            <a:endParaRPr lang="en-US" dirty="0"/>
          </a:p>
          <a:p>
            <a:r>
              <a:rPr lang="en-US" dirty="0"/>
              <a:t>This is aptly addressed in strength-based and recovery model literature involving a shift in world views</a:t>
            </a:r>
          </a:p>
          <a:p>
            <a:endParaRPr lang="en-US" dirty="0"/>
          </a:p>
          <a:p>
            <a:r>
              <a:rPr lang="en-US" dirty="0"/>
              <a:t>This may involve an overcoming of poverty mindset  and stigma</a:t>
            </a:r>
          </a:p>
          <a:p>
            <a:endParaRPr lang="en-US" dirty="0"/>
          </a:p>
          <a:p>
            <a:endParaRPr lang="en-US" dirty="0"/>
          </a:p>
        </p:txBody>
      </p:sp>
    </p:spTree>
    <p:extLst>
      <p:ext uri="{BB962C8B-B14F-4D97-AF65-F5344CB8AC3E}">
        <p14:creationId xmlns:p14="http://schemas.microsoft.com/office/powerpoint/2010/main" val="469295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8AB46-761F-41A5-AD9C-A80B31BB108D}"/>
              </a:ext>
            </a:extLst>
          </p:cNvPr>
          <p:cNvSpPr>
            <a:spLocks noGrp="1"/>
          </p:cNvSpPr>
          <p:nvPr>
            <p:ph type="title"/>
          </p:nvPr>
        </p:nvSpPr>
        <p:spPr>
          <a:xfrm>
            <a:off x="457200" y="914400"/>
            <a:ext cx="8229600" cy="1143000"/>
          </a:xfrm>
        </p:spPr>
        <p:txBody>
          <a:bodyPr>
            <a:normAutofit fontScale="90000"/>
          </a:bodyPr>
          <a:lstStyle/>
          <a:p>
            <a:pPr algn="ctr"/>
            <a:r>
              <a:rPr lang="en-US" dirty="0"/>
              <a:t>Limits of Rational Thinking in Society</a:t>
            </a:r>
          </a:p>
        </p:txBody>
      </p:sp>
      <p:sp>
        <p:nvSpPr>
          <p:cNvPr id="5" name="Content Placeholder 4">
            <a:extLst>
              <a:ext uri="{FF2B5EF4-FFF2-40B4-BE49-F238E27FC236}">
                <a16:creationId xmlns:a16="http://schemas.microsoft.com/office/drawing/2014/main" id="{3951179C-F621-4879-9684-5131C019987D}"/>
              </a:ext>
            </a:extLst>
          </p:cNvPr>
          <p:cNvSpPr>
            <a:spLocks noGrp="1"/>
          </p:cNvSpPr>
          <p:nvPr>
            <p:ph idx="1"/>
          </p:nvPr>
        </p:nvSpPr>
        <p:spPr>
          <a:xfrm>
            <a:off x="457200" y="2057400"/>
            <a:ext cx="8229600" cy="4389120"/>
          </a:xfrm>
        </p:spPr>
        <p:txBody>
          <a:bodyPr>
            <a:normAutofit fontScale="92500" lnSpcReduction="20000"/>
          </a:bodyPr>
          <a:lstStyle/>
          <a:p>
            <a:r>
              <a:rPr lang="en-US" dirty="0"/>
              <a:t>There is a presumption in cognitive therapy that reality is rational. </a:t>
            </a:r>
          </a:p>
          <a:p>
            <a:endParaRPr lang="en-US" dirty="0"/>
          </a:p>
          <a:p>
            <a:r>
              <a:rPr lang="en-US" dirty="0"/>
              <a:t>We model modern society on rational concepts of democracy and the myth of a merit-based system.</a:t>
            </a:r>
          </a:p>
          <a:p>
            <a:endParaRPr lang="en-US" dirty="0"/>
          </a:p>
          <a:p>
            <a:r>
              <a:rPr lang="en-US" dirty="0"/>
              <a:t>But is human social reality really rational for many message receivers living in hospitals, jails, or board and care homes?</a:t>
            </a:r>
          </a:p>
          <a:p>
            <a:endParaRPr lang="en-US" dirty="0"/>
          </a:p>
          <a:p>
            <a:r>
              <a:rPr lang="en-US" dirty="0"/>
              <a:t>I think we must motivate message receivers to be more rational when they have been subjugated in the most irrational impoverished circumstances. That is to notice their strengths!</a:t>
            </a:r>
          </a:p>
        </p:txBody>
      </p:sp>
    </p:spTree>
    <p:extLst>
      <p:ext uri="{BB962C8B-B14F-4D97-AF65-F5344CB8AC3E}">
        <p14:creationId xmlns:p14="http://schemas.microsoft.com/office/powerpoint/2010/main" val="28525467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10DC13-F023-4564-8752-F82BCC634C68}"/>
              </a:ext>
            </a:extLst>
          </p:cNvPr>
          <p:cNvSpPr>
            <a:spLocks noGrp="1"/>
          </p:cNvSpPr>
          <p:nvPr>
            <p:ph type="title"/>
          </p:nvPr>
        </p:nvSpPr>
        <p:spPr/>
        <p:txBody>
          <a:bodyPr/>
          <a:lstStyle/>
          <a:p>
            <a:pPr algn="ctr"/>
            <a:r>
              <a:rPr lang="en-US" dirty="0"/>
              <a:t>Theory of Reality</a:t>
            </a:r>
          </a:p>
        </p:txBody>
      </p:sp>
      <p:sp>
        <p:nvSpPr>
          <p:cNvPr id="5" name="Text Placeholder 4">
            <a:extLst>
              <a:ext uri="{FF2B5EF4-FFF2-40B4-BE49-F238E27FC236}">
                <a16:creationId xmlns:a16="http://schemas.microsoft.com/office/drawing/2014/main" id="{D5949A6C-3B8D-40BC-B944-DE4AA2607AF0}"/>
              </a:ext>
            </a:extLst>
          </p:cNvPr>
          <p:cNvSpPr>
            <a:spLocks noGrp="1"/>
          </p:cNvSpPr>
          <p:nvPr>
            <p:ph type="body" idx="1"/>
          </p:nvPr>
        </p:nvSpPr>
        <p:spPr/>
        <p:txBody>
          <a:bodyPr/>
          <a:lstStyle/>
          <a:p>
            <a:r>
              <a:rPr lang="en-US" dirty="0"/>
              <a:t>Spiritual/Message World Mindset</a:t>
            </a:r>
          </a:p>
        </p:txBody>
      </p:sp>
      <p:sp>
        <p:nvSpPr>
          <p:cNvPr id="7" name="Text Placeholder 6">
            <a:extLst>
              <a:ext uri="{FF2B5EF4-FFF2-40B4-BE49-F238E27FC236}">
                <a16:creationId xmlns:a16="http://schemas.microsoft.com/office/drawing/2014/main" id="{47B5AF91-F403-4003-9B3D-59AE6F032103}"/>
              </a:ext>
            </a:extLst>
          </p:cNvPr>
          <p:cNvSpPr>
            <a:spLocks noGrp="1"/>
          </p:cNvSpPr>
          <p:nvPr>
            <p:ph type="body" sz="half" idx="3"/>
          </p:nvPr>
        </p:nvSpPr>
        <p:spPr/>
        <p:txBody>
          <a:bodyPr>
            <a:normAutofit fontScale="92500" lnSpcReduction="10000"/>
          </a:bodyPr>
          <a:lstStyle/>
          <a:p>
            <a:r>
              <a:rPr lang="en-US" dirty="0"/>
              <a:t>Material/Rational World Mindset</a:t>
            </a:r>
          </a:p>
        </p:txBody>
      </p:sp>
      <p:sp>
        <p:nvSpPr>
          <p:cNvPr id="6" name="Content Placeholder 5">
            <a:extLst>
              <a:ext uri="{FF2B5EF4-FFF2-40B4-BE49-F238E27FC236}">
                <a16:creationId xmlns:a16="http://schemas.microsoft.com/office/drawing/2014/main" id="{F17B1F91-C247-43D7-9550-5B46042737A2}"/>
              </a:ext>
            </a:extLst>
          </p:cNvPr>
          <p:cNvSpPr>
            <a:spLocks noGrp="1"/>
          </p:cNvSpPr>
          <p:nvPr>
            <p:ph sz="quarter" idx="2"/>
          </p:nvPr>
        </p:nvSpPr>
        <p:spPr>
          <a:xfrm>
            <a:off x="457200" y="2819400"/>
            <a:ext cx="4040188" cy="3845720"/>
          </a:xfrm>
        </p:spPr>
        <p:txBody>
          <a:bodyPr>
            <a:normAutofit fontScale="77500" lnSpcReduction="20000"/>
          </a:bodyPr>
          <a:lstStyle/>
          <a:p>
            <a:r>
              <a:rPr lang="en-US" dirty="0"/>
              <a:t>Based on spiritual connection, magic, secret codes, and irrational happenstance.</a:t>
            </a:r>
          </a:p>
          <a:p>
            <a:endParaRPr lang="en-US" dirty="0"/>
          </a:p>
          <a:p>
            <a:r>
              <a:rPr lang="en-US" dirty="0"/>
              <a:t>Evil, war, slavery, poverty and genocide is based on corrupt power, greed and false stigma.</a:t>
            </a:r>
          </a:p>
          <a:p>
            <a:endParaRPr lang="en-US" dirty="0"/>
          </a:p>
          <a:p>
            <a:r>
              <a:rPr lang="en-US" dirty="0"/>
              <a:t>Power is mean and the meek shall inherit the earth</a:t>
            </a:r>
          </a:p>
          <a:p>
            <a:endParaRPr lang="en-US" dirty="0"/>
          </a:p>
          <a:p>
            <a:r>
              <a:rPr lang="en-US" dirty="0"/>
              <a:t>Resilience is blocked by insurmountable barriers that they say are eugenic that cause culture to be impoverished</a:t>
            </a:r>
          </a:p>
        </p:txBody>
      </p:sp>
      <p:sp>
        <p:nvSpPr>
          <p:cNvPr id="8" name="Content Placeholder 7">
            <a:extLst>
              <a:ext uri="{FF2B5EF4-FFF2-40B4-BE49-F238E27FC236}">
                <a16:creationId xmlns:a16="http://schemas.microsoft.com/office/drawing/2014/main" id="{89BDC333-8432-4F73-A0D9-ACE54719AB98}"/>
              </a:ext>
            </a:extLst>
          </p:cNvPr>
          <p:cNvSpPr>
            <a:spLocks noGrp="1"/>
          </p:cNvSpPr>
          <p:nvPr>
            <p:ph sz="quarter" idx="4"/>
          </p:nvPr>
        </p:nvSpPr>
        <p:spPr>
          <a:xfrm>
            <a:off x="4631284" y="2848131"/>
            <a:ext cx="4041775" cy="3845720"/>
          </a:xfrm>
        </p:spPr>
        <p:txBody>
          <a:bodyPr>
            <a:normAutofit fontScale="77500" lnSpcReduction="20000"/>
          </a:bodyPr>
          <a:lstStyle/>
          <a:p>
            <a:r>
              <a:rPr lang="en-US" dirty="0"/>
              <a:t>Based on science and material facts</a:t>
            </a:r>
          </a:p>
          <a:p>
            <a:endParaRPr lang="en-US" dirty="0"/>
          </a:p>
          <a:p>
            <a:r>
              <a:rPr lang="en-US" dirty="0"/>
              <a:t>Economics, power, and prestige is based on merit and justly calculated superiority.</a:t>
            </a:r>
          </a:p>
          <a:p>
            <a:endParaRPr lang="en-US" dirty="0"/>
          </a:p>
          <a:p>
            <a:r>
              <a:rPr lang="en-US" dirty="0"/>
              <a:t>Power is just and the more power one can achieve through hard work, the better.</a:t>
            </a:r>
          </a:p>
          <a:p>
            <a:endParaRPr lang="en-US" dirty="0"/>
          </a:p>
          <a:p>
            <a:r>
              <a:rPr lang="en-US" dirty="0"/>
              <a:t>Community and support breeds resilience, but one must fit in</a:t>
            </a:r>
          </a:p>
        </p:txBody>
      </p:sp>
    </p:spTree>
    <p:extLst>
      <p:ext uri="{BB962C8B-B14F-4D97-AF65-F5344CB8AC3E}">
        <p14:creationId xmlns:p14="http://schemas.microsoft.com/office/powerpoint/2010/main" val="32412362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953388-D07D-42BF-B7FE-709DBFB80710}"/>
              </a:ext>
            </a:extLst>
          </p:cNvPr>
          <p:cNvSpPr>
            <a:spLocks noGrp="1"/>
          </p:cNvSpPr>
          <p:nvPr>
            <p:ph type="title"/>
          </p:nvPr>
        </p:nvSpPr>
        <p:spPr>
          <a:xfrm>
            <a:off x="533400" y="1447800"/>
            <a:ext cx="8305800" cy="1143000"/>
          </a:xfrm>
        </p:spPr>
        <p:txBody>
          <a:bodyPr>
            <a:normAutofit fontScale="90000"/>
          </a:bodyPr>
          <a:lstStyle/>
          <a:p>
            <a:pPr algn="ctr"/>
            <a:r>
              <a:rPr lang="en-US" dirty="0"/>
              <a:t>In Reality and Recovery, Spiritual/Message and Rational/ Consensus World Work Together</a:t>
            </a:r>
          </a:p>
        </p:txBody>
      </p:sp>
      <p:pic>
        <p:nvPicPr>
          <p:cNvPr id="6" name="Picture 5">
            <a:extLst>
              <a:ext uri="{FF2B5EF4-FFF2-40B4-BE49-F238E27FC236}">
                <a16:creationId xmlns:a16="http://schemas.microsoft.com/office/drawing/2014/main" id="{88F38AC1-3974-493C-A7DB-D95E30DAF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019426"/>
            <a:ext cx="4206784" cy="2495550"/>
          </a:xfrm>
          <a:prstGeom prst="rect">
            <a:avLst/>
          </a:prstGeom>
        </p:spPr>
      </p:pic>
    </p:spTree>
    <p:extLst>
      <p:ext uri="{BB962C8B-B14F-4D97-AF65-F5344CB8AC3E}">
        <p14:creationId xmlns:p14="http://schemas.microsoft.com/office/powerpoint/2010/main" val="25763696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4AD8AB-B932-41A1-A284-5315BA7FC4C0}"/>
              </a:ext>
            </a:extLst>
          </p:cNvPr>
          <p:cNvSpPr>
            <a:spLocks noGrp="1"/>
          </p:cNvSpPr>
          <p:nvPr>
            <p:ph type="title"/>
          </p:nvPr>
        </p:nvSpPr>
        <p:spPr/>
        <p:txBody>
          <a:bodyPr>
            <a:normAutofit fontScale="90000"/>
          </a:bodyPr>
          <a:lstStyle/>
          <a:p>
            <a:pPr algn="ctr"/>
            <a:r>
              <a:rPr lang="en-US" dirty="0"/>
              <a:t>A message receiver’s wise mind is their true reality</a:t>
            </a:r>
          </a:p>
        </p:txBody>
      </p:sp>
      <p:sp>
        <p:nvSpPr>
          <p:cNvPr id="4" name="Content Placeholder 3">
            <a:extLst>
              <a:ext uri="{FF2B5EF4-FFF2-40B4-BE49-F238E27FC236}">
                <a16:creationId xmlns:a16="http://schemas.microsoft.com/office/drawing/2014/main" id="{D7160F31-B487-4389-9416-41D3CBD65506}"/>
              </a:ext>
            </a:extLst>
          </p:cNvPr>
          <p:cNvSpPr>
            <a:spLocks noGrp="1"/>
          </p:cNvSpPr>
          <p:nvPr>
            <p:ph idx="1"/>
          </p:nvPr>
        </p:nvSpPr>
        <p:spPr/>
        <p:txBody>
          <a:bodyPr>
            <a:normAutofit lnSpcReduction="10000"/>
          </a:bodyPr>
          <a:lstStyle/>
          <a:p>
            <a:r>
              <a:rPr lang="en-US" dirty="0"/>
              <a:t>With EQ or emotional intelligence, the message receiver can observe the message and test it out in consensus/rational reality, rest assured that a portion of consensus reality is not real.</a:t>
            </a:r>
          </a:p>
          <a:p>
            <a:endParaRPr lang="en-US" dirty="0"/>
          </a:p>
          <a:p>
            <a:r>
              <a:rPr lang="en-US" dirty="0"/>
              <a:t>When the message coincides with consensus reality a message receiver can feel blessed to know a higher degree of reality.</a:t>
            </a:r>
          </a:p>
          <a:p>
            <a:endParaRPr lang="en-US" dirty="0"/>
          </a:p>
          <a:p>
            <a:r>
              <a:rPr lang="en-US" dirty="0"/>
              <a:t>When the message doesn’t coincide, don’t talk about it, but wait and see if it materializes</a:t>
            </a:r>
          </a:p>
        </p:txBody>
      </p:sp>
    </p:spTree>
    <p:extLst>
      <p:ext uri="{BB962C8B-B14F-4D97-AF65-F5344CB8AC3E}">
        <p14:creationId xmlns:p14="http://schemas.microsoft.com/office/powerpoint/2010/main" val="34075607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C72086-9FC0-4C99-B52D-CD9326D2132D}"/>
              </a:ext>
            </a:extLst>
          </p:cNvPr>
          <p:cNvSpPr>
            <a:spLocks noGrp="1"/>
          </p:cNvSpPr>
          <p:nvPr>
            <p:ph type="title"/>
          </p:nvPr>
        </p:nvSpPr>
        <p:spPr/>
        <p:txBody>
          <a:bodyPr>
            <a:normAutofit fontScale="90000"/>
          </a:bodyPr>
          <a:lstStyle/>
          <a:p>
            <a:r>
              <a:rPr lang="en-US" dirty="0"/>
              <a:t>The more the spirit world and the material world work together in the message receiver’s life</a:t>
            </a:r>
          </a:p>
        </p:txBody>
      </p:sp>
      <p:sp>
        <p:nvSpPr>
          <p:cNvPr id="7" name="Text Placeholder 6">
            <a:extLst>
              <a:ext uri="{FF2B5EF4-FFF2-40B4-BE49-F238E27FC236}">
                <a16:creationId xmlns:a16="http://schemas.microsoft.com/office/drawing/2014/main" id="{E5B29E93-3C99-4C72-B9B9-C551B4D56AD6}"/>
              </a:ext>
            </a:extLst>
          </p:cNvPr>
          <p:cNvSpPr>
            <a:spLocks noGrp="1"/>
          </p:cNvSpPr>
          <p:nvPr>
            <p:ph type="body" sz="half" idx="2"/>
          </p:nvPr>
        </p:nvSpPr>
        <p:spPr/>
        <p:txBody>
          <a:bodyPr/>
          <a:lstStyle/>
          <a:p>
            <a:r>
              <a:rPr lang="en-US" dirty="0"/>
              <a:t>The more truth and knowledge and beauty they experience in general</a:t>
            </a:r>
          </a:p>
        </p:txBody>
      </p:sp>
      <p:pic>
        <p:nvPicPr>
          <p:cNvPr id="9" name="Picture Placeholder 8">
            <a:extLst>
              <a:ext uri="{FF2B5EF4-FFF2-40B4-BE49-F238E27FC236}">
                <a16:creationId xmlns:a16="http://schemas.microsoft.com/office/drawing/2014/main" id="{EC0D2389-4F02-4E83-85CE-CA1ECB61D54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285" r="13285"/>
          <a:stretch>
            <a:fillRect/>
          </a:stretch>
        </p:blipFill>
        <p:spPr/>
      </p:pic>
    </p:spTree>
    <p:extLst>
      <p:ext uri="{BB962C8B-B14F-4D97-AF65-F5344CB8AC3E}">
        <p14:creationId xmlns:p14="http://schemas.microsoft.com/office/powerpoint/2010/main" val="35669152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B08B-94CC-4C5D-83D6-6D3539A3122C}"/>
              </a:ext>
            </a:extLst>
          </p:cNvPr>
          <p:cNvSpPr>
            <a:spLocks noGrp="1"/>
          </p:cNvSpPr>
          <p:nvPr>
            <p:ph type="title"/>
          </p:nvPr>
        </p:nvSpPr>
        <p:spPr/>
        <p:txBody>
          <a:bodyPr>
            <a:normAutofit fontScale="90000"/>
          </a:bodyPr>
          <a:lstStyle/>
          <a:p>
            <a:pPr algn="ctr"/>
            <a:r>
              <a:rPr lang="en-US" b="1" dirty="0"/>
              <a:t>Life in Consensus Reality Helps Us Understand the Message Journey </a:t>
            </a:r>
          </a:p>
        </p:txBody>
      </p:sp>
      <p:sp>
        <p:nvSpPr>
          <p:cNvPr id="3" name="Content Placeholder 2">
            <a:extLst>
              <a:ext uri="{FF2B5EF4-FFF2-40B4-BE49-F238E27FC236}">
                <a16:creationId xmlns:a16="http://schemas.microsoft.com/office/drawing/2014/main" id="{615D6003-4826-406E-9747-1D998D5E97F6}"/>
              </a:ext>
            </a:extLst>
          </p:cNvPr>
          <p:cNvSpPr>
            <a:spLocks noGrp="1"/>
          </p:cNvSpPr>
          <p:nvPr>
            <p:ph idx="1"/>
          </p:nvPr>
        </p:nvSpPr>
        <p:spPr/>
        <p:txBody>
          <a:bodyPr>
            <a:normAutofit lnSpcReduction="10000"/>
          </a:bodyPr>
          <a:lstStyle/>
          <a:p>
            <a:pPr marL="0" indent="0">
              <a:buNone/>
            </a:pPr>
            <a:r>
              <a:rPr lang="en-US" dirty="0"/>
              <a:t>Message experience may give us misappropriated knowledge that we have applied in the wrong place.</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License Plates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Atlanta Braves Cap</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Name Drop of a Kingpin</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Oranges and learning how to stay out of the drug war.</a:t>
            </a:r>
          </a:p>
        </p:txBody>
      </p:sp>
    </p:spTree>
    <p:extLst>
      <p:ext uri="{BB962C8B-B14F-4D97-AF65-F5344CB8AC3E}">
        <p14:creationId xmlns:p14="http://schemas.microsoft.com/office/powerpoint/2010/main" val="35878265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D017-4131-4493-9B96-CCA31A150F1A}"/>
              </a:ext>
            </a:extLst>
          </p:cNvPr>
          <p:cNvSpPr>
            <a:spLocks noGrp="1"/>
          </p:cNvSpPr>
          <p:nvPr>
            <p:ph type="title"/>
          </p:nvPr>
        </p:nvSpPr>
        <p:spPr/>
        <p:txBody>
          <a:bodyPr/>
          <a:lstStyle/>
          <a:p>
            <a:pPr algn="ctr"/>
            <a:r>
              <a:rPr lang="en-US" b="1" dirty="0"/>
              <a:t>Rationality as a Tool</a:t>
            </a:r>
          </a:p>
        </p:txBody>
      </p:sp>
      <p:sp>
        <p:nvSpPr>
          <p:cNvPr id="3" name="Content Placeholder 2">
            <a:extLst>
              <a:ext uri="{FF2B5EF4-FFF2-40B4-BE49-F238E27FC236}">
                <a16:creationId xmlns:a16="http://schemas.microsoft.com/office/drawing/2014/main" id="{C47E9121-492A-4278-AFB3-7BC3784B1735}"/>
              </a:ext>
            </a:extLst>
          </p:cNvPr>
          <p:cNvSpPr>
            <a:spLocks noGrp="1"/>
          </p:cNvSpPr>
          <p:nvPr>
            <p:ph idx="1"/>
          </p:nvPr>
        </p:nvSpPr>
        <p:spPr/>
        <p:txBody>
          <a:bodyPr>
            <a:normAutofit lnSpcReduction="10000"/>
          </a:bodyPr>
          <a:lstStyle/>
          <a:p>
            <a:r>
              <a:rPr lang="en-US" dirty="0"/>
              <a:t>Message Receivers can use rational inventories to help them work with their messages to confirm a higher truth.</a:t>
            </a:r>
          </a:p>
          <a:p>
            <a:endParaRPr lang="en-US" dirty="0"/>
          </a:p>
          <a:p>
            <a:r>
              <a:rPr lang="en-US" dirty="0"/>
              <a:t>Many will note that the world is not rational, but they need to find a rational bubble they can join and tolerate.</a:t>
            </a:r>
          </a:p>
          <a:p>
            <a:endParaRPr lang="en-US" dirty="0"/>
          </a:p>
          <a:p>
            <a:r>
              <a:rPr lang="en-US" dirty="0"/>
              <a:t>Once they find a meaning and purpose they may apply rational inventories to their messages and become Weller Than Well</a:t>
            </a:r>
          </a:p>
        </p:txBody>
      </p:sp>
    </p:spTree>
    <p:extLst>
      <p:ext uri="{BB962C8B-B14F-4D97-AF65-F5344CB8AC3E}">
        <p14:creationId xmlns:p14="http://schemas.microsoft.com/office/powerpoint/2010/main" val="1701115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a:t>Techniques that support </a:t>
            </a:r>
            <a:r>
              <a:rPr lang="en-US" b="1" i="1" dirty="0"/>
              <a:t>Weller than Well</a:t>
            </a:r>
            <a:r>
              <a:rPr lang="en-US" b="1" dirty="0"/>
              <a:t>:</a:t>
            </a:r>
          </a:p>
        </p:txBody>
      </p:sp>
      <p:sp>
        <p:nvSpPr>
          <p:cNvPr id="4" name="Content Placeholder 3"/>
          <p:cNvSpPr>
            <a:spLocks noGrp="1"/>
          </p:cNvSpPr>
          <p:nvPr>
            <p:ph idx="1"/>
          </p:nvPr>
        </p:nvSpPr>
        <p:spPr/>
        <p:txBody>
          <a:bodyPr>
            <a:normAutofit fontScale="70000" lnSpcReduction="20000"/>
          </a:bodyPr>
          <a:lstStyle/>
          <a:p>
            <a:pPr>
              <a:buFont typeface="Wingdings" pitchFamily="2" charset="2"/>
              <a:buChar char="Ø"/>
            </a:pPr>
            <a:r>
              <a:rPr lang="en-US" dirty="0"/>
              <a:t>Help the message receiver assess their wants and expectations out of life by assessing their hopes and dreams and potential feelings of being exploited or undermined by the system.</a:t>
            </a:r>
          </a:p>
          <a:p>
            <a:pPr>
              <a:buFont typeface="Wingdings" pitchFamily="2" charset="2"/>
              <a:buChar char="Ø"/>
            </a:pPr>
            <a:endParaRPr lang="en-US" dirty="0"/>
          </a:p>
          <a:p>
            <a:pPr>
              <a:buFont typeface="Wingdings" pitchFamily="2" charset="2"/>
              <a:buChar char="Ø"/>
            </a:pPr>
            <a:r>
              <a:rPr lang="en-US" dirty="0"/>
              <a:t>Review with the message receiver things they might currently be grateful for as a result of their life journey.</a:t>
            </a:r>
          </a:p>
          <a:p>
            <a:pPr>
              <a:buFont typeface="Wingdings" pitchFamily="2" charset="2"/>
              <a:buChar char="Ø"/>
            </a:pPr>
            <a:endParaRPr lang="en-US" dirty="0"/>
          </a:p>
          <a:p>
            <a:pPr>
              <a:buFont typeface="Wingdings" pitchFamily="2" charset="2"/>
              <a:buChar char="Ø"/>
            </a:pPr>
            <a:r>
              <a:rPr lang="en-US" dirty="0"/>
              <a:t>Listen to and evoke stories about where the message receiver has been at low points and at what kept them going through those harsh experiences.</a:t>
            </a:r>
          </a:p>
          <a:p>
            <a:pPr>
              <a:buFont typeface="Wingdings" pitchFamily="2" charset="2"/>
              <a:buChar char="Ø"/>
            </a:pPr>
            <a:endParaRPr lang="en-US" dirty="0"/>
          </a:p>
          <a:p>
            <a:pPr>
              <a:buFont typeface="Wingdings" pitchFamily="2" charset="2"/>
              <a:buChar char="Ø"/>
            </a:pPr>
            <a:r>
              <a:rPr lang="en-US" dirty="0"/>
              <a:t>Take an inventory of things that the message receiver has learned and ways they have grown since times have gotten better.</a:t>
            </a:r>
          </a:p>
          <a:p>
            <a:pPr>
              <a:buFont typeface="Wingdings" pitchFamily="2" charset="2"/>
              <a:buChar char="Ø"/>
            </a:pPr>
            <a:endParaRPr lang="en-US" dirty="0"/>
          </a:p>
          <a:p>
            <a:pPr>
              <a:buFont typeface="Wingdings" pitchFamily="2" charset="2"/>
              <a:buChar char="Ø"/>
            </a:pPr>
            <a:r>
              <a:rPr lang="en-US" dirty="0"/>
              <a:t>Review things that the message receiver misses about the hard times and about the how they managed it when things changed– even if they changed for the better.</a:t>
            </a:r>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40603435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Techniques that support </a:t>
            </a:r>
            <a:r>
              <a:rPr lang="en-US" b="1" i="1" dirty="0"/>
              <a:t>Weller than Well(2)</a:t>
            </a:r>
            <a:r>
              <a:rPr lang="en-US" b="1" dirty="0"/>
              <a:t>:</a:t>
            </a:r>
            <a:endParaRPr lang="en-US" dirty="0"/>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Ø"/>
            </a:pPr>
            <a:r>
              <a:rPr lang="en-US" dirty="0"/>
              <a:t>Review periods of time when the message receiver learned powerful lessons from their message experience.</a:t>
            </a:r>
          </a:p>
          <a:p>
            <a:pPr>
              <a:buFont typeface="Wingdings" pitchFamily="2" charset="2"/>
              <a:buChar char="Ø"/>
            </a:pPr>
            <a:endParaRPr lang="en-US" dirty="0"/>
          </a:p>
          <a:p>
            <a:pPr>
              <a:buFont typeface="Wingdings" pitchFamily="2" charset="2"/>
              <a:buChar char="Ø"/>
            </a:pPr>
            <a:r>
              <a:rPr lang="en-US" dirty="0"/>
              <a:t>Review the message receivers sense of being acknowledged for the strengths they do hold while further identifying ways they would like more acknowledgement.</a:t>
            </a:r>
          </a:p>
          <a:p>
            <a:pPr>
              <a:buFont typeface="Wingdings" pitchFamily="2" charset="2"/>
              <a:buChar char="Ø"/>
            </a:pPr>
            <a:endParaRPr lang="en-US" dirty="0"/>
          </a:p>
          <a:p>
            <a:pPr>
              <a:buFont typeface="Wingdings" pitchFamily="2" charset="2"/>
              <a:buChar char="Ø"/>
            </a:pPr>
            <a:r>
              <a:rPr lang="en-US" dirty="0"/>
              <a:t>Help the message receiver make plans to receive the acknowledgement they may crave including helping them brainstorm new angles or courses of action they may need to take in order to get it.</a:t>
            </a:r>
          </a:p>
          <a:p>
            <a:pPr>
              <a:buFont typeface="Wingdings" pitchFamily="2" charset="2"/>
              <a:buChar char="Ø"/>
            </a:pPr>
            <a:endParaRPr lang="en-US" dirty="0"/>
          </a:p>
          <a:p>
            <a:pPr>
              <a:buFont typeface="Wingdings" pitchFamily="2" charset="2"/>
              <a:buChar char="Ø"/>
            </a:pPr>
            <a:r>
              <a:rPr lang="en-US" dirty="0"/>
              <a:t>Share stories about messages that were proven true and that still impact the your reason for persisting in the things you currently do and assess for ability to reciprocate.</a:t>
            </a:r>
          </a:p>
          <a:p>
            <a:pPr>
              <a:buFont typeface="Wingdings" pitchFamily="2" charset="2"/>
              <a:buChar char="Ø"/>
            </a:pPr>
            <a:endParaRPr lang="en-US" dirty="0"/>
          </a:p>
          <a:p>
            <a:pPr>
              <a:buFont typeface="Wingdings" pitchFamily="2" charset="2"/>
              <a:buChar char="Ø"/>
            </a:pPr>
            <a:r>
              <a:rPr lang="en-US" dirty="0"/>
              <a:t>Assess the level of acceptance they have about what has happened to them making an effort to share with them reasons you are grateful for being a message receiver </a:t>
            </a:r>
          </a:p>
          <a:p>
            <a:pPr>
              <a:buFont typeface="Wingdings" pitchFamily="2" charset="2"/>
              <a:buChar char="Ø"/>
            </a:pP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88785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Cultural Lens on “psychosis”</a:t>
            </a:r>
          </a:p>
        </p:txBody>
      </p:sp>
      <p:sp>
        <p:nvSpPr>
          <p:cNvPr id="3" name="Content Placeholder 2"/>
          <p:cNvSpPr>
            <a:spLocks noGrp="1"/>
          </p:cNvSpPr>
          <p:nvPr>
            <p:ph idx="1"/>
          </p:nvPr>
        </p:nvSpPr>
        <p:spPr/>
        <p:txBody>
          <a:bodyPr>
            <a:normAutofit fontScale="92500" lnSpcReduction="10000"/>
          </a:bodyPr>
          <a:lstStyle/>
          <a:p>
            <a:r>
              <a:rPr lang="en-US" dirty="0"/>
              <a:t>Can help us and others be more curious and less judgmental about what is happening to us.</a:t>
            </a:r>
          </a:p>
          <a:p>
            <a:pPr marL="0" indent="0">
              <a:buNone/>
            </a:pPr>
            <a:r>
              <a:rPr lang="en-US" dirty="0"/>
              <a:t> </a:t>
            </a:r>
          </a:p>
          <a:p>
            <a:r>
              <a:rPr lang="en-US" dirty="0"/>
              <a:t>Can help us be more aware that what is happening to us is also happening to others– we are not alone.</a:t>
            </a:r>
          </a:p>
          <a:p>
            <a:endParaRPr lang="en-US" dirty="0"/>
          </a:p>
          <a:p>
            <a:r>
              <a:rPr lang="en-US" dirty="0"/>
              <a:t>Can provide support for our need for cultural identity.</a:t>
            </a:r>
          </a:p>
          <a:p>
            <a:endParaRPr lang="en-US" dirty="0"/>
          </a:p>
          <a:p>
            <a:r>
              <a:rPr lang="en-US" dirty="0"/>
              <a:t>We can learn to use each other to develop even more multi-cultural skills to better accept and better function in wider variety of “chronically normal” enclaves.</a:t>
            </a:r>
          </a:p>
          <a:p>
            <a:endParaRPr lang="en-US" dirty="0"/>
          </a:p>
        </p:txBody>
      </p:sp>
    </p:spTree>
    <p:extLst>
      <p:ext uri="{BB962C8B-B14F-4D97-AF65-F5344CB8AC3E}">
        <p14:creationId xmlns:p14="http://schemas.microsoft.com/office/powerpoint/2010/main" val="14774184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E9CB6-9A0C-48F5-B2E7-48FBF6E7C716}"/>
              </a:ext>
            </a:extLst>
          </p:cNvPr>
          <p:cNvSpPr>
            <a:spLocks noGrp="1"/>
          </p:cNvSpPr>
          <p:nvPr>
            <p:ph type="title"/>
          </p:nvPr>
        </p:nvSpPr>
        <p:spPr>
          <a:xfrm>
            <a:off x="533400" y="2857500"/>
            <a:ext cx="8305800" cy="1143000"/>
          </a:xfrm>
        </p:spPr>
        <p:txBody>
          <a:bodyPr>
            <a:normAutofit/>
          </a:bodyPr>
          <a:lstStyle/>
          <a:p>
            <a:pPr algn="ctr"/>
            <a:r>
              <a:rPr lang="en-US" dirty="0"/>
              <a:t>Summary</a:t>
            </a:r>
          </a:p>
        </p:txBody>
      </p:sp>
    </p:spTree>
    <p:extLst>
      <p:ext uri="{BB962C8B-B14F-4D97-AF65-F5344CB8AC3E}">
        <p14:creationId xmlns:p14="http://schemas.microsoft.com/office/powerpoint/2010/main" val="174849590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00BC-56F7-4A4C-AF9F-46F9E3945AB6}"/>
              </a:ext>
            </a:extLst>
          </p:cNvPr>
          <p:cNvSpPr>
            <a:spLocks noGrp="1"/>
          </p:cNvSpPr>
          <p:nvPr>
            <p:ph type="title"/>
          </p:nvPr>
        </p:nvSpPr>
        <p:spPr>
          <a:xfrm>
            <a:off x="419100" y="2857500"/>
            <a:ext cx="8305800" cy="1143000"/>
          </a:xfrm>
        </p:spPr>
        <p:txBody>
          <a:bodyPr>
            <a:normAutofit fontScale="90000"/>
          </a:bodyPr>
          <a:lstStyle/>
          <a:p>
            <a:pPr algn="ctr"/>
            <a:r>
              <a:rPr lang="en-US" dirty="0"/>
              <a:t>How material can be used to structure groups</a:t>
            </a:r>
          </a:p>
        </p:txBody>
      </p:sp>
    </p:spTree>
    <p:extLst>
      <p:ext uri="{BB962C8B-B14F-4D97-AF65-F5344CB8AC3E}">
        <p14:creationId xmlns:p14="http://schemas.microsoft.com/office/powerpoint/2010/main" val="22851181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54CD7-D384-4EEB-8DB1-A766F54B5EDF}"/>
              </a:ext>
            </a:extLst>
          </p:cNvPr>
          <p:cNvSpPr>
            <a:spLocks noGrp="1"/>
          </p:cNvSpPr>
          <p:nvPr>
            <p:ph type="title"/>
          </p:nvPr>
        </p:nvSpPr>
        <p:spPr/>
        <p:txBody>
          <a:bodyPr/>
          <a:lstStyle/>
          <a:p>
            <a:pPr algn="ctr"/>
            <a:r>
              <a:rPr lang="en-US" dirty="0"/>
              <a:t>Structuring the Group</a:t>
            </a:r>
          </a:p>
        </p:txBody>
      </p:sp>
      <p:sp>
        <p:nvSpPr>
          <p:cNvPr id="4" name="Content Placeholder 3">
            <a:extLst>
              <a:ext uri="{FF2B5EF4-FFF2-40B4-BE49-F238E27FC236}">
                <a16:creationId xmlns:a16="http://schemas.microsoft.com/office/drawing/2014/main" id="{13209C9B-070A-495F-8E11-7F7DA3383C71}"/>
              </a:ext>
            </a:extLst>
          </p:cNvPr>
          <p:cNvSpPr>
            <a:spLocks noGrp="1"/>
          </p:cNvSpPr>
          <p:nvPr>
            <p:ph idx="1"/>
          </p:nvPr>
        </p:nvSpPr>
        <p:spPr/>
        <p:txBody>
          <a:bodyPr/>
          <a:lstStyle/>
          <a:p>
            <a:r>
              <a:rPr lang="en-US" dirty="0"/>
              <a:t>The eight deconstructed definitions can be paired with the reconstruction solutions to create structure that can be initiated in a group setting.</a:t>
            </a:r>
          </a:p>
          <a:p>
            <a:endParaRPr lang="en-US" dirty="0"/>
          </a:p>
          <a:p>
            <a:r>
              <a:rPr lang="en-US" dirty="0"/>
              <a:t>If this is done, there is a total of six informational groups that can run in a series.</a:t>
            </a:r>
          </a:p>
          <a:p>
            <a:endParaRPr lang="en-US" dirty="0"/>
          </a:p>
          <a:p>
            <a:pPr marL="0" indent="0">
              <a:buNone/>
            </a:pPr>
            <a:r>
              <a:rPr lang="en-US" dirty="0"/>
              <a:t> </a:t>
            </a:r>
          </a:p>
        </p:txBody>
      </p:sp>
    </p:spTree>
    <p:extLst>
      <p:ext uri="{BB962C8B-B14F-4D97-AF65-F5344CB8AC3E}">
        <p14:creationId xmlns:p14="http://schemas.microsoft.com/office/powerpoint/2010/main" val="4836396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t>Structure</a:t>
            </a:r>
            <a:br>
              <a:rPr lang="en-US" b="1" dirty="0"/>
            </a:br>
            <a:r>
              <a:rPr lang="en-US" sz="2000" b="1" dirty="0"/>
              <a:t>Taking the Jargon and the Solutions and Creating a Narrative</a:t>
            </a:r>
            <a:endParaRPr lang="en-US" b="1" dirty="0"/>
          </a:p>
        </p:txBody>
      </p:sp>
      <p:sp>
        <p:nvSpPr>
          <p:cNvPr id="4" name="Content Placeholder 3"/>
          <p:cNvSpPr>
            <a:spLocks noGrp="1"/>
          </p:cNvSpPr>
          <p:nvPr>
            <p:ph sz="half" idx="1"/>
          </p:nvPr>
        </p:nvSpPr>
        <p:spPr/>
        <p:txBody>
          <a:bodyPr numCol="1">
            <a:normAutofit fontScale="47500" lnSpcReduction="20000"/>
          </a:bodyPr>
          <a:lstStyle/>
          <a:p>
            <a:pPr marL="0" indent="0" algn="ctr">
              <a:buNone/>
            </a:pPr>
            <a:r>
              <a:rPr lang="en-US" b="1" dirty="0">
                <a:solidFill>
                  <a:srgbClr val="FF0000"/>
                </a:solidFill>
              </a:rPr>
              <a:t>Special Messages</a:t>
            </a:r>
          </a:p>
          <a:p>
            <a:pPr marL="0" indent="0" algn="ctr">
              <a:buNone/>
            </a:pPr>
            <a:r>
              <a:rPr lang="en-US" b="1" dirty="0">
                <a:solidFill>
                  <a:srgbClr val="FF0000"/>
                </a:solidFill>
              </a:rPr>
              <a:t>Divergent Views</a:t>
            </a:r>
          </a:p>
          <a:p>
            <a:pPr marL="0" indent="0" algn="ctr">
              <a:buNone/>
            </a:pPr>
            <a:r>
              <a:rPr lang="en-US" b="1" dirty="0">
                <a:solidFill>
                  <a:srgbClr val="00B0F0"/>
                </a:solidFill>
              </a:rPr>
              <a:t>Message Mindfulness</a:t>
            </a:r>
          </a:p>
          <a:p>
            <a:pPr marL="0" indent="0" algn="ctr">
              <a:buNone/>
            </a:pPr>
            <a:endParaRPr lang="en-US" b="1" dirty="0">
              <a:solidFill>
                <a:srgbClr val="00B0F0"/>
              </a:solidFill>
            </a:endParaRPr>
          </a:p>
          <a:p>
            <a:pPr marL="0" indent="0" algn="ctr">
              <a:buNone/>
            </a:pPr>
            <a:r>
              <a:rPr lang="en-US" b="1" dirty="0">
                <a:solidFill>
                  <a:srgbClr val="FF0000"/>
                </a:solidFill>
              </a:rPr>
              <a:t>Sleuthing</a:t>
            </a:r>
          </a:p>
          <a:p>
            <a:pPr marL="0" indent="0" algn="ctr">
              <a:buNone/>
            </a:pPr>
            <a:r>
              <a:rPr lang="en-US" b="1" dirty="0">
                <a:solidFill>
                  <a:srgbClr val="00B0F0"/>
                </a:solidFill>
              </a:rPr>
              <a:t>R+R Tasks</a:t>
            </a:r>
          </a:p>
          <a:p>
            <a:pPr marL="0" indent="0" algn="ctr">
              <a:buNone/>
            </a:pPr>
            <a:endParaRPr lang="en-US" b="1" dirty="0">
              <a:solidFill>
                <a:srgbClr val="00B0F0"/>
              </a:solidFill>
            </a:endParaRPr>
          </a:p>
          <a:p>
            <a:pPr marL="0" indent="0" algn="ctr">
              <a:buNone/>
            </a:pPr>
            <a:r>
              <a:rPr lang="en-US" b="1" dirty="0">
                <a:solidFill>
                  <a:srgbClr val="FF0000"/>
                </a:solidFill>
              </a:rPr>
              <a:t>Theory</a:t>
            </a:r>
          </a:p>
          <a:p>
            <a:pPr marL="0" indent="0" algn="ctr">
              <a:buNone/>
            </a:pPr>
            <a:r>
              <a:rPr lang="en-US" b="1" dirty="0">
                <a:solidFill>
                  <a:srgbClr val="00B0F0"/>
                </a:solidFill>
              </a:rPr>
              <a:t>Exploring Mad Diversity </a:t>
            </a:r>
            <a:endParaRPr lang="en-US" b="1" dirty="0">
              <a:solidFill>
                <a:srgbClr val="FF0000"/>
              </a:solidFill>
            </a:endParaRPr>
          </a:p>
          <a:p>
            <a:pPr marL="0" indent="0" algn="ctr">
              <a:buNone/>
            </a:pPr>
            <a:r>
              <a:rPr lang="en-US" b="1" dirty="0">
                <a:solidFill>
                  <a:srgbClr val="00B0F0"/>
                </a:solidFill>
              </a:rPr>
              <a:t>Function Flexible Theory Styles</a:t>
            </a:r>
          </a:p>
          <a:p>
            <a:pPr marL="0" indent="0" algn="ctr">
              <a:buNone/>
            </a:pPr>
            <a:endParaRPr lang="en-US" b="1" dirty="0">
              <a:solidFill>
                <a:srgbClr val="00B0F0"/>
              </a:solidFill>
            </a:endParaRPr>
          </a:p>
          <a:p>
            <a:pPr marL="0" indent="0" algn="ctr">
              <a:buNone/>
            </a:pPr>
            <a:r>
              <a:rPr lang="en-US" b="1" dirty="0">
                <a:solidFill>
                  <a:srgbClr val="FF0000"/>
                </a:solidFill>
              </a:rPr>
              <a:t>Tricksters</a:t>
            </a:r>
          </a:p>
          <a:p>
            <a:pPr marL="0" indent="0" algn="ctr">
              <a:buNone/>
            </a:pPr>
            <a:r>
              <a:rPr lang="en-US" b="1" dirty="0">
                <a:solidFill>
                  <a:srgbClr val="00B0F0"/>
                </a:solidFill>
              </a:rPr>
              <a:t>Positive Self fulfilling Prophesy</a:t>
            </a:r>
          </a:p>
          <a:p>
            <a:pPr marL="0" indent="0" algn="ctr">
              <a:buNone/>
            </a:pPr>
            <a:endParaRPr lang="en-US" b="1" dirty="0">
              <a:solidFill>
                <a:srgbClr val="00B0F0"/>
              </a:solidFill>
            </a:endParaRPr>
          </a:p>
          <a:p>
            <a:pPr marL="0" indent="0" algn="ctr">
              <a:buNone/>
            </a:pPr>
            <a:r>
              <a:rPr lang="en-US" b="1" dirty="0">
                <a:solidFill>
                  <a:srgbClr val="FF0000"/>
                </a:solidFill>
              </a:rPr>
              <a:t>Retaliation Reactions </a:t>
            </a:r>
          </a:p>
          <a:p>
            <a:pPr marL="0" indent="0" algn="ctr">
              <a:buNone/>
            </a:pPr>
            <a:r>
              <a:rPr lang="en-US" b="1" dirty="0">
                <a:solidFill>
                  <a:srgbClr val="FF0000"/>
                </a:solidFill>
              </a:rPr>
              <a:t>Social Sanctions</a:t>
            </a:r>
          </a:p>
          <a:p>
            <a:pPr marL="0" indent="0" algn="ctr">
              <a:buNone/>
            </a:pPr>
            <a:r>
              <a:rPr lang="en-US" b="1" dirty="0">
                <a:solidFill>
                  <a:srgbClr val="00B0F0"/>
                </a:solidFill>
              </a:rPr>
              <a:t>Nine Behavioral Skills</a:t>
            </a:r>
          </a:p>
          <a:p>
            <a:pPr marL="0" indent="0" algn="ctr">
              <a:buNone/>
            </a:pPr>
            <a:endParaRPr lang="en-US" b="1" dirty="0">
              <a:solidFill>
                <a:srgbClr val="FF0000"/>
              </a:solidFill>
            </a:endParaRPr>
          </a:p>
          <a:p>
            <a:pPr marL="0" indent="0" algn="ctr">
              <a:buNone/>
            </a:pPr>
            <a:r>
              <a:rPr lang="en-US" b="1" dirty="0">
                <a:solidFill>
                  <a:srgbClr val="FF0000"/>
                </a:solidFill>
              </a:rPr>
              <a:t>Stigma</a:t>
            </a:r>
          </a:p>
          <a:p>
            <a:pPr marL="0" indent="0" algn="ctr">
              <a:buNone/>
            </a:pPr>
            <a:r>
              <a:rPr lang="en-US" b="1" dirty="0">
                <a:solidFill>
                  <a:srgbClr val="00B0F0"/>
                </a:solidFill>
              </a:rPr>
              <a:t>Anti-Stigma Cognitive Skills</a:t>
            </a:r>
          </a:p>
          <a:p>
            <a:pPr marL="0" indent="0" algn="ctr">
              <a:buNone/>
            </a:pPr>
            <a:r>
              <a:rPr lang="en-US" b="1" dirty="0">
                <a:solidFill>
                  <a:srgbClr val="00B0F0"/>
                </a:solidFill>
              </a:rPr>
              <a:t>Weller Than Well </a:t>
            </a:r>
          </a:p>
          <a:p>
            <a:pPr marL="514350" indent="-514350">
              <a:buFont typeface="+mj-lt"/>
              <a:buAutoNum type="arabicPeriod"/>
            </a:pPr>
            <a:endParaRPr lang="en-US" dirty="0">
              <a:solidFill>
                <a:srgbClr val="00B0F0"/>
              </a:solidFill>
            </a:endParaRPr>
          </a:p>
        </p:txBody>
      </p:sp>
      <p:sp>
        <p:nvSpPr>
          <p:cNvPr id="2" name="Content Placeholder 1">
            <a:extLst>
              <a:ext uri="{FF2B5EF4-FFF2-40B4-BE49-F238E27FC236}">
                <a16:creationId xmlns:a16="http://schemas.microsoft.com/office/drawing/2014/main" id="{A4168E93-4724-4341-A07D-CCAA00CAE960}"/>
              </a:ext>
            </a:extLst>
          </p:cNvPr>
          <p:cNvSpPr>
            <a:spLocks noGrp="1"/>
          </p:cNvSpPr>
          <p:nvPr>
            <p:ph sz="half" idx="2"/>
          </p:nvPr>
        </p:nvSpPr>
        <p:spPr/>
        <p:txBody>
          <a:bodyPr>
            <a:normAutofit fontScale="47500" lnSpcReduction="20000"/>
          </a:bodyPr>
          <a:lstStyle/>
          <a:p>
            <a:r>
              <a:rPr lang="en-US" dirty="0"/>
              <a:t>Group #!</a:t>
            </a:r>
          </a:p>
          <a:p>
            <a:endParaRPr lang="en-US" dirty="0"/>
          </a:p>
          <a:p>
            <a:endParaRPr lang="en-US" dirty="0"/>
          </a:p>
          <a:p>
            <a:endParaRPr lang="en-US" dirty="0"/>
          </a:p>
          <a:p>
            <a:r>
              <a:rPr lang="en-US" dirty="0"/>
              <a:t>Group # 2</a:t>
            </a:r>
          </a:p>
          <a:p>
            <a:endParaRPr lang="en-US" dirty="0"/>
          </a:p>
          <a:p>
            <a:endParaRPr lang="en-US" dirty="0"/>
          </a:p>
          <a:p>
            <a:r>
              <a:rPr lang="en-US" dirty="0"/>
              <a:t>Group#3</a:t>
            </a:r>
          </a:p>
          <a:p>
            <a:endParaRPr lang="en-US" dirty="0"/>
          </a:p>
          <a:p>
            <a:endParaRPr lang="en-US" dirty="0"/>
          </a:p>
          <a:p>
            <a:endParaRPr lang="en-US" dirty="0"/>
          </a:p>
          <a:p>
            <a:r>
              <a:rPr lang="en-US" dirty="0"/>
              <a:t>Group#4</a:t>
            </a:r>
          </a:p>
          <a:p>
            <a:endParaRPr lang="en-US" dirty="0"/>
          </a:p>
          <a:p>
            <a:endParaRPr lang="en-US" dirty="0"/>
          </a:p>
          <a:p>
            <a:r>
              <a:rPr lang="en-US" dirty="0"/>
              <a:t>Group #5</a:t>
            </a:r>
          </a:p>
          <a:p>
            <a:endParaRPr lang="en-US" dirty="0"/>
          </a:p>
          <a:p>
            <a:endParaRPr lang="en-US" dirty="0"/>
          </a:p>
          <a:p>
            <a:endParaRPr lang="en-US" dirty="0"/>
          </a:p>
          <a:p>
            <a:r>
              <a:rPr lang="en-US" dirty="0"/>
              <a:t>Group #6</a:t>
            </a:r>
          </a:p>
        </p:txBody>
      </p:sp>
    </p:spTree>
    <p:extLst>
      <p:ext uri="{BB962C8B-B14F-4D97-AF65-F5344CB8AC3E}">
        <p14:creationId xmlns:p14="http://schemas.microsoft.com/office/powerpoint/2010/main" val="40726605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8B3318-8AA2-464B-9F4B-0B6C3FF8FEF1}"/>
              </a:ext>
            </a:extLst>
          </p:cNvPr>
          <p:cNvSpPr>
            <a:spLocks noGrp="1"/>
          </p:cNvSpPr>
          <p:nvPr>
            <p:ph type="title"/>
          </p:nvPr>
        </p:nvSpPr>
        <p:spPr/>
        <p:txBody>
          <a:bodyPr/>
          <a:lstStyle/>
          <a:p>
            <a:pPr algn="ctr"/>
            <a:r>
              <a:rPr lang="en-US" dirty="0"/>
              <a:t>Too Much Structure</a:t>
            </a:r>
          </a:p>
        </p:txBody>
      </p:sp>
      <p:sp>
        <p:nvSpPr>
          <p:cNvPr id="6" name="Content Placeholder 5">
            <a:extLst>
              <a:ext uri="{FF2B5EF4-FFF2-40B4-BE49-F238E27FC236}">
                <a16:creationId xmlns:a16="http://schemas.microsoft.com/office/drawing/2014/main" id="{EFA6AED6-3616-4149-B2CD-4E28834ECBAF}"/>
              </a:ext>
            </a:extLst>
          </p:cNvPr>
          <p:cNvSpPr>
            <a:spLocks noGrp="1"/>
          </p:cNvSpPr>
          <p:nvPr>
            <p:ph idx="1"/>
          </p:nvPr>
        </p:nvSpPr>
        <p:spPr/>
        <p:txBody>
          <a:bodyPr/>
          <a:lstStyle/>
          <a:p>
            <a:r>
              <a:rPr lang="en-US" dirty="0"/>
              <a:t>Often presenting too much structure can decrease the energy in the group and overwhelm group members.</a:t>
            </a:r>
          </a:p>
          <a:p>
            <a:endParaRPr lang="en-US" dirty="0"/>
          </a:p>
          <a:p>
            <a:r>
              <a:rPr lang="en-US" dirty="0"/>
              <a:t>The material can overwhelm message receivers who are in message crisis and aren’t likely to pay attention or get caught up in the immediacy of the group when there is a lot of lecture going on.</a:t>
            </a:r>
          </a:p>
          <a:p>
            <a:endParaRPr lang="en-US" dirty="0"/>
          </a:p>
          <a:p>
            <a:endParaRPr lang="en-US" dirty="0"/>
          </a:p>
        </p:txBody>
      </p:sp>
    </p:spTree>
    <p:extLst>
      <p:ext uri="{BB962C8B-B14F-4D97-AF65-F5344CB8AC3E}">
        <p14:creationId xmlns:p14="http://schemas.microsoft.com/office/powerpoint/2010/main" val="33330647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C354-5806-4745-8D68-A508F5673614}"/>
              </a:ext>
            </a:extLst>
          </p:cNvPr>
          <p:cNvSpPr>
            <a:spLocks noGrp="1"/>
          </p:cNvSpPr>
          <p:nvPr>
            <p:ph type="title"/>
          </p:nvPr>
        </p:nvSpPr>
        <p:spPr/>
        <p:txBody>
          <a:bodyPr/>
          <a:lstStyle/>
          <a:p>
            <a:pPr algn="ctr"/>
            <a:r>
              <a:rPr lang="en-US" dirty="0"/>
              <a:t>Advisable to start with stories</a:t>
            </a:r>
          </a:p>
        </p:txBody>
      </p:sp>
      <p:sp>
        <p:nvSpPr>
          <p:cNvPr id="3" name="Content Placeholder 2">
            <a:extLst>
              <a:ext uri="{FF2B5EF4-FFF2-40B4-BE49-F238E27FC236}">
                <a16:creationId xmlns:a16="http://schemas.microsoft.com/office/drawing/2014/main" id="{E149E68E-E029-43CB-AB08-58871D59F2CB}"/>
              </a:ext>
            </a:extLst>
          </p:cNvPr>
          <p:cNvSpPr>
            <a:spLocks noGrp="1"/>
          </p:cNvSpPr>
          <p:nvPr>
            <p:ph idx="1"/>
          </p:nvPr>
        </p:nvSpPr>
        <p:spPr/>
        <p:txBody>
          <a:bodyPr/>
          <a:lstStyle/>
          <a:p>
            <a:r>
              <a:rPr lang="en-US" dirty="0"/>
              <a:t>When the group is safe and participants are motivated and engaged, they can learn a lot more from listening to stories of peers.</a:t>
            </a:r>
          </a:p>
          <a:p>
            <a:endParaRPr lang="en-US" dirty="0"/>
          </a:p>
          <a:p>
            <a:r>
              <a:rPr lang="en-US" dirty="0"/>
              <a:t>Bouncing from story to story can last the whole group and the leader just needs to respectfully direct the order of speakers and check in with people who ae quiet to make sure they have a chance if they choose to. </a:t>
            </a:r>
          </a:p>
        </p:txBody>
      </p:sp>
    </p:spTree>
    <p:extLst>
      <p:ext uri="{BB962C8B-B14F-4D97-AF65-F5344CB8AC3E}">
        <p14:creationId xmlns:p14="http://schemas.microsoft.com/office/powerpoint/2010/main" val="10809285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D05-D8D4-47FC-989B-04DF5977CC95}"/>
              </a:ext>
            </a:extLst>
          </p:cNvPr>
          <p:cNvSpPr>
            <a:spLocks noGrp="1"/>
          </p:cNvSpPr>
          <p:nvPr>
            <p:ph type="title"/>
          </p:nvPr>
        </p:nvSpPr>
        <p:spPr/>
        <p:txBody>
          <a:bodyPr>
            <a:normAutofit fontScale="90000"/>
          </a:bodyPr>
          <a:lstStyle/>
          <a:p>
            <a:pPr algn="ctr"/>
            <a:r>
              <a:rPr lang="en-US" dirty="0"/>
              <a:t>Leader starting the story sequence</a:t>
            </a:r>
          </a:p>
        </p:txBody>
      </p:sp>
      <p:sp>
        <p:nvSpPr>
          <p:cNvPr id="3" name="Content Placeholder 2">
            <a:extLst>
              <a:ext uri="{FF2B5EF4-FFF2-40B4-BE49-F238E27FC236}">
                <a16:creationId xmlns:a16="http://schemas.microsoft.com/office/drawing/2014/main" id="{0ADC4EAF-1E25-41FF-8284-A2642BD21D93}"/>
              </a:ext>
            </a:extLst>
          </p:cNvPr>
          <p:cNvSpPr>
            <a:spLocks noGrp="1"/>
          </p:cNvSpPr>
          <p:nvPr>
            <p:ph idx="1"/>
          </p:nvPr>
        </p:nvSpPr>
        <p:spPr/>
        <p:txBody>
          <a:bodyPr/>
          <a:lstStyle/>
          <a:p>
            <a:r>
              <a:rPr lang="en-US" dirty="0"/>
              <a:t>Likely new people in the group will be shocked to hear these stories especially from the leader.</a:t>
            </a:r>
          </a:p>
          <a:p>
            <a:endParaRPr lang="en-US" dirty="0"/>
          </a:p>
          <a:p>
            <a:r>
              <a:rPr lang="en-US" dirty="0"/>
              <a:t>This increases interest and engagement and makes people reflect on their message experiences, or the first concept, special messages.</a:t>
            </a:r>
          </a:p>
          <a:p>
            <a:endParaRPr lang="en-US" dirty="0"/>
          </a:p>
          <a:p>
            <a:r>
              <a:rPr lang="en-US" dirty="0"/>
              <a:t>Relating doesn’t need to happen right away, some people need to acclimate and get safe before they can speak to what they have experienced. </a:t>
            </a:r>
          </a:p>
        </p:txBody>
      </p:sp>
    </p:spTree>
    <p:extLst>
      <p:ext uri="{BB962C8B-B14F-4D97-AF65-F5344CB8AC3E}">
        <p14:creationId xmlns:p14="http://schemas.microsoft.com/office/powerpoint/2010/main" val="19418235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78AA-90EB-4C41-BED9-79EB842039C2}"/>
              </a:ext>
            </a:extLst>
          </p:cNvPr>
          <p:cNvSpPr>
            <a:spLocks noGrp="1"/>
          </p:cNvSpPr>
          <p:nvPr>
            <p:ph type="title"/>
          </p:nvPr>
        </p:nvSpPr>
        <p:spPr/>
        <p:txBody>
          <a:bodyPr>
            <a:normAutofit fontScale="90000"/>
          </a:bodyPr>
          <a:lstStyle/>
          <a:p>
            <a:pPr algn="ctr"/>
            <a:r>
              <a:rPr lang="en-US" dirty="0"/>
              <a:t>Utilizing structure when the group gets stuck</a:t>
            </a:r>
          </a:p>
        </p:txBody>
      </p:sp>
      <p:sp>
        <p:nvSpPr>
          <p:cNvPr id="3" name="Content Placeholder 2">
            <a:extLst>
              <a:ext uri="{FF2B5EF4-FFF2-40B4-BE49-F238E27FC236}">
                <a16:creationId xmlns:a16="http://schemas.microsoft.com/office/drawing/2014/main" id="{A2E2BC8F-2938-4DD0-B277-CC0D76DD2197}"/>
              </a:ext>
            </a:extLst>
          </p:cNvPr>
          <p:cNvSpPr>
            <a:spLocks noGrp="1"/>
          </p:cNvSpPr>
          <p:nvPr>
            <p:ph idx="1"/>
          </p:nvPr>
        </p:nvSpPr>
        <p:spPr/>
        <p:txBody>
          <a:bodyPr/>
          <a:lstStyle/>
          <a:p>
            <a:r>
              <a:rPr lang="en-US" dirty="0"/>
              <a:t>When people feel unsafe the group might get stuck</a:t>
            </a:r>
          </a:p>
          <a:p>
            <a:endParaRPr lang="en-US" dirty="0"/>
          </a:p>
          <a:p>
            <a:r>
              <a:rPr lang="en-US" dirty="0"/>
              <a:t>Reviewing a comfort agreement and reflecting on how safe people are feeling becomes a good topic</a:t>
            </a:r>
          </a:p>
          <a:p>
            <a:endParaRPr lang="en-US" dirty="0"/>
          </a:p>
          <a:p>
            <a:r>
              <a:rPr lang="en-US" dirty="0"/>
              <a:t>Additionally, injecting structure and topics into the group is also a good way to get movement when the group gets stuck</a:t>
            </a:r>
          </a:p>
        </p:txBody>
      </p:sp>
    </p:spTree>
    <p:extLst>
      <p:ext uri="{BB962C8B-B14F-4D97-AF65-F5344CB8AC3E}">
        <p14:creationId xmlns:p14="http://schemas.microsoft.com/office/powerpoint/2010/main" val="6699293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799B-8340-4B6A-ABD8-5DE9216E5E4B}"/>
              </a:ext>
            </a:extLst>
          </p:cNvPr>
          <p:cNvSpPr>
            <a:spLocks noGrp="1"/>
          </p:cNvSpPr>
          <p:nvPr>
            <p:ph type="title"/>
          </p:nvPr>
        </p:nvSpPr>
        <p:spPr/>
        <p:txBody>
          <a:bodyPr>
            <a:normAutofit/>
          </a:bodyPr>
          <a:lstStyle/>
          <a:p>
            <a:pPr algn="ctr"/>
            <a:r>
              <a:rPr lang="en-US" dirty="0"/>
              <a:t>Devising questions</a:t>
            </a:r>
          </a:p>
        </p:txBody>
      </p:sp>
      <p:sp>
        <p:nvSpPr>
          <p:cNvPr id="3" name="Content Placeholder 2">
            <a:extLst>
              <a:ext uri="{FF2B5EF4-FFF2-40B4-BE49-F238E27FC236}">
                <a16:creationId xmlns:a16="http://schemas.microsoft.com/office/drawing/2014/main" id="{9ADF55D2-5B0D-476A-8C84-2FA4357930BD}"/>
              </a:ext>
            </a:extLst>
          </p:cNvPr>
          <p:cNvSpPr>
            <a:spLocks noGrp="1"/>
          </p:cNvSpPr>
          <p:nvPr>
            <p:ph idx="1"/>
          </p:nvPr>
        </p:nvSpPr>
        <p:spPr/>
        <p:txBody>
          <a:bodyPr/>
          <a:lstStyle/>
          <a:p>
            <a:r>
              <a:rPr lang="en-US" dirty="0"/>
              <a:t>Knowing the different components of psychosis enables the leader to devise questions that can trigger discussion about any of the topics.</a:t>
            </a:r>
          </a:p>
          <a:p>
            <a:endParaRPr lang="en-US" dirty="0"/>
          </a:p>
          <a:p>
            <a:r>
              <a:rPr lang="en-US" dirty="0"/>
              <a:t>In discussing a component of psychosis the leader can also use the accompanying solution to focus on skills and solutions</a:t>
            </a:r>
          </a:p>
          <a:p>
            <a:endParaRPr lang="en-US" dirty="0"/>
          </a:p>
          <a:p>
            <a:r>
              <a:rPr lang="en-US" dirty="0"/>
              <a:t>In discussing solutions, accompanying components of psychosis can be brought up and discussed as well. </a:t>
            </a:r>
          </a:p>
        </p:txBody>
      </p:sp>
    </p:spTree>
    <p:extLst>
      <p:ext uri="{BB962C8B-B14F-4D97-AF65-F5344CB8AC3E}">
        <p14:creationId xmlns:p14="http://schemas.microsoft.com/office/powerpoint/2010/main" val="34778604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0934-5E47-46D5-9FD2-ADF9F02C8642}"/>
              </a:ext>
            </a:extLst>
          </p:cNvPr>
          <p:cNvSpPr>
            <a:spLocks noGrp="1"/>
          </p:cNvSpPr>
          <p:nvPr>
            <p:ph type="title"/>
          </p:nvPr>
        </p:nvSpPr>
        <p:spPr/>
        <p:txBody>
          <a:bodyPr/>
          <a:lstStyle/>
          <a:p>
            <a:pPr algn="ctr"/>
            <a:r>
              <a:rPr lang="en-US" dirty="0"/>
              <a:t>Spontaneous questions</a:t>
            </a:r>
          </a:p>
        </p:txBody>
      </p:sp>
      <p:sp>
        <p:nvSpPr>
          <p:cNvPr id="3" name="Content Placeholder 2">
            <a:extLst>
              <a:ext uri="{FF2B5EF4-FFF2-40B4-BE49-F238E27FC236}">
                <a16:creationId xmlns:a16="http://schemas.microsoft.com/office/drawing/2014/main" id="{23FD1D24-D0BE-475C-958E-7FE813D76A3D}"/>
              </a:ext>
            </a:extLst>
          </p:cNvPr>
          <p:cNvSpPr>
            <a:spLocks noGrp="1"/>
          </p:cNvSpPr>
          <p:nvPr>
            <p:ph idx="1"/>
          </p:nvPr>
        </p:nvSpPr>
        <p:spPr/>
        <p:txBody>
          <a:bodyPr/>
          <a:lstStyle/>
          <a:p>
            <a:r>
              <a:rPr lang="en-US" dirty="0"/>
              <a:t>Often, the leader can think of a component of psychosis and think of two or three related questions to ask the group to get them telling stories.</a:t>
            </a:r>
          </a:p>
          <a:p>
            <a:endParaRPr lang="en-US" dirty="0"/>
          </a:p>
          <a:p>
            <a:r>
              <a:rPr lang="en-US" dirty="0"/>
              <a:t>Giving the participant the opportunity to respond to the question they want to is important.</a:t>
            </a:r>
          </a:p>
          <a:p>
            <a:endParaRPr lang="en-US" dirty="0"/>
          </a:p>
          <a:p>
            <a:r>
              <a:rPr lang="en-US" dirty="0"/>
              <a:t>Hopefully the other participants will respond to the peer sharing and bounce off what is being said and this should be encouraged.</a:t>
            </a:r>
          </a:p>
        </p:txBody>
      </p:sp>
    </p:spTree>
    <p:extLst>
      <p:ext uri="{BB962C8B-B14F-4D97-AF65-F5344CB8AC3E}">
        <p14:creationId xmlns:p14="http://schemas.microsoft.com/office/powerpoint/2010/main" val="429119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962400"/>
            <a:ext cx="8305800" cy="1143000"/>
          </a:xfrm>
        </p:spPr>
        <p:txBody>
          <a:bodyPr>
            <a:normAutofit fontScale="90000"/>
          </a:bodyPr>
          <a:lstStyle/>
          <a:p>
            <a:r>
              <a:rPr lang="en-US" dirty="0"/>
              <a:t>The use and value of jargon (gooney-goo-goo jargon)</a:t>
            </a:r>
            <a:br>
              <a:rPr lang="en-US" dirty="0"/>
            </a:br>
            <a:endParaRPr lang="en-US" dirty="0"/>
          </a:p>
        </p:txBody>
      </p:sp>
    </p:spTree>
    <p:extLst>
      <p:ext uri="{BB962C8B-B14F-4D97-AF65-F5344CB8AC3E}">
        <p14:creationId xmlns:p14="http://schemas.microsoft.com/office/powerpoint/2010/main" val="34672371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B95B-E4A2-4D17-A259-BAD28A5C79C3}"/>
              </a:ext>
            </a:extLst>
          </p:cNvPr>
          <p:cNvSpPr>
            <a:spLocks noGrp="1"/>
          </p:cNvSpPr>
          <p:nvPr>
            <p:ph type="title"/>
          </p:nvPr>
        </p:nvSpPr>
        <p:spPr/>
        <p:txBody>
          <a:bodyPr/>
          <a:lstStyle/>
          <a:p>
            <a:pPr algn="ctr"/>
            <a:r>
              <a:rPr lang="en-US" dirty="0"/>
              <a:t>Letting the group explore</a:t>
            </a:r>
          </a:p>
        </p:txBody>
      </p:sp>
      <p:sp>
        <p:nvSpPr>
          <p:cNvPr id="3" name="Content Placeholder 2">
            <a:extLst>
              <a:ext uri="{FF2B5EF4-FFF2-40B4-BE49-F238E27FC236}">
                <a16:creationId xmlns:a16="http://schemas.microsoft.com/office/drawing/2014/main" id="{CC287945-5259-48E9-BC12-6B98CB004C7F}"/>
              </a:ext>
            </a:extLst>
          </p:cNvPr>
          <p:cNvSpPr>
            <a:spLocks noGrp="1"/>
          </p:cNvSpPr>
          <p:nvPr>
            <p:ph idx="1"/>
          </p:nvPr>
        </p:nvSpPr>
        <p:spPr/>
        <p:txBody>
          <a:bodyPr>
            <a:normAutofit lnSpcReduction="10000"/>
          </a:bodyPr>
          <a:lstStyle/>
          <a:p>
            <a:r>
              <a:rPr lang="en-US" dirty="0"/>
              <a:t>Often participants will reflect on material that is off the topic and it is important not to overly control the group,  but to entertain that person who might lead you to a new topic or different questions. </a:t>
            </a:r>
          </a:p>
          <a:p>
            <a:endParaRPr lang="en-US" dirty="0"/>
          </a:p>
          <a:p>
            <a:r>
              <a:rPr lang="en-US" dirty="0"/>
              <a:t>Sometimes it is possible to rein a tangential participant in to a related topic that is in the training curriculum.</a:t>
            </a:r>
          </a:p>
          <a:p>
            <a:endParaRPr lang="en-US" dirty="0"/>
          </a:p>
          <a:p>
            <a:r>
              <a:rPr lang="en-US" dirty="0"/>
              <a:t>Thus when the leader knows the definitions and solutions it enables them to be flexible and land on their feet.</a:t>
            </a:r>
          </a:p>
        </p:txBody>
      </p:sp>
    </p:spTree>
    <p:extLst>
      <p:ext uri="{BB962C8B-B14F-4D97-AF65-F5344CB8AC3E}">
        <p14:creationId xmlns:p14="http://schemas.microsoft.com/office/powerpoint/2010/main" val="2349162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99B2-0FEC-4A2B-9EBA-1E6C6DBF6F9A}"/>
              </a:ext>
            </a:extLst>
          </p:cNvPr>
          <p:cNvSpPr>
            <a:spLocks noGrp="1"/>
          </p:cNvSpPr>
          <p:nvPr>
            <p:ph type="title"/>
          </p:nvPr>
        </p:nvSpPr>
        <p:spPr/>
        <p:txBody>
          <a:bodyPr/>
          <a:lstStyle/>
          <a:p>
            <a:pPr algn="ctr"/>
            <a:r>
              <a:rPr lang="en-US" dirty="0"/>
              <a:t>Working with individuals</a:t>
            </a:r>
          </a:p>
        </p:txBody>
      </p:sp>
      <p:sp>
        <p:nvSpPr>
          <p:cNvPr id="3" name="Content Placeholder 2">
            <a:extLst>
              <a:ext uri="{FF2B5EF4-FFF2-40B4-BE49-F238E27FC236}">
                <a16:creationId xmlns:a16="http://schemas.microsoft.com/office/drawing/2014/main" id="{EC5C3CDA-F116-45CF-826E-DB9B49A59661}"/>
              </a:ext>
            </a:extLst>
          </p:cNvPr>
          <p:cNvSpPr>
            <a:spLocks noGrp="1"/>
          </p:cNvSpPr>
          <p:nvPr>
            <p:ph idx="1"/>
          </p:nvPr>
        </p:nvSpPr>
        <p:spPr/>
        <p:txBody>
          <a:bodyPr/>
          <a:lstStyle/>
          <a:p>
            <a:r>
              <a:rPr lang="en-US" dirty="0"/>
              <a:t>Participants are not always on the same place  in terms of trust and willingness to share.</a:t>
            </a:r>
          </a:p>
          <a:p>
            <a:endParaRPr lang="en-US" dirty="0"/>
          </a:p>
          <a:p>
            <a:r>
              <a:rPr lang="en-US" dirty="0"/>
              <a:t>There are times it is appropriate to use the knowledge that exists in the material to help a person towards solutions and healthy coping skills.</a:t>
            </a:r>
          </a:p>
          <a:p>
            <a:endParaRPr lang="en-US" dirty="0"/>
          </a:p>
          <a:p>
            <a:r>
              <a:rPr lang="en-US" dirty="0"/>
              <a:t>Perhaps others will relate and a new topic will form or maybe another person talks and the leader uses solutions to help that person where they are at.</a:t>
            </a:r>
          </a:p>
        </p:txBody>
      </p:sp>
    </p:spTree>
    <p:extLst>
      <p:ext uri="{BB962C8B-B14F-4D97-AF65-F5344CB8AC3E}">
        <p14:creationId xmlns:p14="http://schemas.microsoft.com/office/powerpoint/2010/main" val="83870258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428F-BD87-4CFE-A8D4-660FDD21AFF9}"/>
              </a:ext>
            </a:extLst>
          </p:cNvPr>
          <p:cNvSpPr>
            <a:spLocks noGrp="1"/>
          </p:cNvSpPr>
          <p:nvPr>
            <p:ph type="title"/>
          </p:nvPr>
        </p:nvSpPr>
        <p:spPr/>
        <p:txBody>
          <a:bodyPr/>
          <a:lstStyle/>
          <a:p>
            <a:pPr algn="ctr"/>
            <a:r>
              <a:rPr lang="en-US" dirty="0"/>
              <a:t>Allowing time for socialization</a:t>
            </a:r>
          </a:p>
        </p:txBody>
      </p:sp>
      <p:sp>
        <p:nvSpPr>
          <p:cNvPr id="3" name="Content Placeholder 2">
            <a:extLst>
              <a:ext uri="{FF2B5EF4-FFF2-40B4-BE49-F238E27FC236}">
                <a16:creationId xmlns:a16="http://schemas.microsoft.com/office/drawing/2014/main" id="{EA525494-9290-4D94-8BA9-26C2CAC02BFB}"/>
              </a:ext>
            </a:extLst>
          </p:cNvPr>
          <p:cNvSpPr>
            <a:spLocks noGrp="1"/>
          </p:cNvSpPr>
          <p:nvPr>
            <p:ph idx="1"/>
          </p:nvPr>
        </p:nvSpPr>
        <p:spPr/>
        <p:txBody>
          <a:bodyPr>
            <a:normAutofit lnSpcReduction="10000"/>
          </a:bodyPr>
          <a:lstStyle/>
          <a:p>
            <a:r>
              <a:rPr lang="en-US" dirty="0"/>
              <a:t>Participants may not always want to talk about psychosis and if the group is engaged in a different topic like a movie or a video game, that can be constructive building safety and comraderies.</a:t>
            </a:r>
          </a:p>
          <a:p>
            <a:endParaRPr lang="en-US" dirty="0"/>
          </a:p>
          <a:p>
            <a:r>
              <a:rPr lang="en-US" dirty="0"/>
              <a:t>It is good to cooperate with a person who becomes a co-leader. </a:t>
            </a:r>
          </a:p>
          <a:p>
            <a:endParaRPr lang="en-US" dirty="0"/>
          </a:p>
          <a:p>
            <a:r>
              <a:rPr lang="en-US" dirty="0"/>
              <a:t>Instead of fighting for power and control of the group it is good to help them out in their interest and what they have to bring</a:t>
            </a:r>
          </a:p>
          <a:p>
            <a:endParaRPr lang="en-US" dirty="0"/>
          </a:p>
        </p:txBody>
      </p:sp>
    </p:spTree>
    <p:extLst>
      <p:ext uri="{BB962C8B-B14F-4D97-AF65-F5344CB8AC3E}">
        <p14:creationId xmlns:p14="http://schemas.microsoft.com/office/powerpoint/2010/main" val="29940354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68EB-2A7B-44D6-9CC8-FD0B50765CCF}"/>
              </a:ext>
            </a:extLst>
          </p:cNvPr>
          <p:cNvSpPr>
            <a:spLocks noGrp="1"/>
          </p:cNvSpPr>
          <p:nvPr>
            <p:ph type="title"/>
          </p:nvPr>
        </p:nvSpPr>
        <p:spPr/>
        <p:txBody>
          <a:bodyPr>
            <a:normAutofit fontScale="90000"/>
          </a:bodyPr>
          <a:lstStyle/>
          <a:p>
            <a:pPr algn="ctr"/>
            <a:r>
              <a:rPr lang="en-US" dirty="0"/>
              <a:t>Attitude of continuing education</a:t>
            </a:r>
          </a:p>
        </p:txBody>
      </p:sp>
      <p:sp>
        <p:nvSpPr>
          <p:cNvPr id="3" name="Content Placeholder 2">
            <a:extLst>
              <a:ext uri="{FF2B5EF4-FFF2-40B4-BE49-F238E27FC236}">
                <a16:creationId xmlns:a16="http://schemas.microsoft.com/office/drawing/2014/main" id="{209217E9-F34D-4F13-A351-8E420F625670}"/>
              </a:ext>
            </a:extLst>
          </p:cNvPr>
          <p:cNvSpPr>
            <a:spLocks noGrp="1"/>
          </p:cNvSpPr>
          <p:nvPr>
            <p:ph idx="1"/>
          </p:nvPr>
        </p:nvSpPr>
        <p:spPr/>
        <p:txBody>
          <a:bodyPr/>
          <a:lstStyle/>
          <a:p>
            <a:r>
              <a:rPr lang="en-US" dirty="0"/>
              <a:t>Leader can always come across things they haven’t heard before and it is always possible to learn about things that expand on the work.</a:t>
            </a:r>
          </a:p>
          <a:p>
            <a:endParaRPr lang="en-US" dirty="0"/>
          </a:p>
          <a:p>
            <a:r>
              <a:rPr lang="en-US" dirty="0"/>
              <a:t>Many message receivers have experienced things that take a lot of time to learn about and other members may understand them better that the leader and there is nothing wrong with that.</a:t>
            </a:r>
          </a:p>
        </p:txBody>
      </p:sp>
    </p:spTree>
    <p:extLst>
      <p:ext uri="{BB962C8B-B14F-4D97-AF65-F5344CB8AC3E}">
        <p14:creationId xmlns:p14="http://schemas.microsoft.com/office/powerpoint/2010/main" val="34748265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A663DA-0227-44C9-9656-23AFDBD91C4E}"/>
              </a:ext>
            </a:extLst>
          </p:cNvPr>
          <p:cNvSpPr>
            <a:spLocks noGrp="1"/>
          </p:cNvSpPr>
          <p:nvPr>
            <p:ph type="title"/>
          </p:nvPr>
        </p:nvSpPr>
        <p:spPr>
          <a:xfrm>
            <a:off x="419100" y="2857500"/>
            <a:ext cx="8305800" cy="1143000"/>
          </a:xfrm>
        </p:spPr>
        <p:txBody>
          <a:bodyPr>
            <a:normAutofit fontScale="90000"/>
          </a:bodyPr>
          <a:lstStyle/>
          <a:p>
            <a:pPr algn="ctr"/>
            <a:r>
              <a:rPr lang="en-US" dirty="0"/>
              <a:t>How material can be helpful in treatment planning</a:t>
            </a:r>
          </a:p>
        </p:txBody>
      </p:sp>
    </p:spTree>
    <p:extLst>
      <p:ext uri="{BB962C8B-B14F-4D97-AF65-F5344CB8AC3E}">
        <p14:creationId xmlns:p14="http://schemas.microsoft.com/office/powerpoint/2010/main" val="30864793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9DEBFE-D4BF-4488-9CF9-4355F848BFE2}"/>
              </a:ext>
            </a:extLst>
          </p:cNvPr>
          <p:cNvSpPr>
            <a:spLocks noGrp="1"/>
          </p:cNvSpPr>
          <p:nvPr>
            <p:ph type="title"/>
          </p:nvPr>
        </p:nvSpPr>
        <p:spPr/>
        <p:txBody>
          <a:bodyPr/>
          <a:lstStyle/>
          <a:p>
            <a:pPr algn="ctr"/>
            <a:r>
              <a:rPr lang="en-US" dirty="0"/>
              <a:t>From group work to individual</a:t>
            </a:r>
          </a:p>
        </p:txBody>
      </p:sp>
      <p:sp>
        <p:nvSpPr>
          <p:cNvPr id="4" name="Content Placeholder 3">
            <a:extLst>
              <a:ext uri="{FF2B5EF4-FFF2-40B4-BE49-F238E27FC236}">
                <a16:creationId xmlns:a16="http://schemas.microsoft.com/office/drawing/2014/main" id="{9B0BF1A0-7DAC-42BF-8419-5E4637DC7BF4}"/>
              </a:ext>
            </a:extLst>
          </p:cNvPr>
          <p:cNvSpPr>
            <a:spLocks noGrp="1"/>
          </p:cNvSpPr>
          <p:nvPr>
            <p:ph idx="1"/>
          </p:nvPr>
        </p:nvSpPr>
        <p:spPr/>
        <p:txBody>
          <a:bodyPr/>
          <a:lstStyle/>
          <a:p>
            <a:r>
              <a:rPr lang="en-US" dirty="0"/>
              <a:t>Not every message receiver responds to group and the same internalized format can help a supporter work one-on-one with a person.</a:t>
            </a:r>
          </a:p>
          <a:p>
            <a:endParaRPr lang="en-US" dirty="0"/>
          </a:p>
          <a:p>
            <a:r>
              <a:rPr lang="en-US" dirty="0"/>
              <a:t>Just as the material helps the helper work with someone one on one in group, so does it empower the helper with an ability to question and open up opportunities to focus on solutions in one on one therapy.</a:t>
            </a:r>
          </a:p>
        </p:txBody>
      </p:sp>
    </p:spTree>
    <p:extLst>
      <p:ext uri="{BB962C8B-B14F-4D97-AF65-F5344CB8AC3E}">
        <p14:creationId xmlns:p14="http://schemas.microsoft.com/office/powerpoint/2010/main" val="394423523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70AB-C1B0-4943-95BF-E47415437674}"/>
              </a:ext>
            </a:extLst>
          </p:cNvPr>
          <p:cNvSpPr>
            <a:spLocks noGrp="1"/>
          </p:cNvSpPr>
          <p:nvPr>
            <p:ph type="title"/>
          </p:nvPr>
        </p:nvSpPr>
        <p:spPr/>
        <p:txBody>
          <a:bodyPr>
            <a:normAutofit fontScale="90000"/>
          </a:bodyPr>
          <a:lstStyle/>
          <a:p>
            <a:pPr algn="ctr"/>
            <a:r>
              <a:rPr lang="en-US" dirty="0"/>
              <a:t>Planning out treatment in advance</a:t>
            </a:r>
          </a:p>
        </p:txBody>
      </p:sp>
      <p:sp>
        <p:nvSpPr>
          <p:cNvPr id="3" name="Content Placeholder 2">
            <a:extLst>
              <a:ext uri="{FF2B5EF4-FFF2-40B4-BE49-F238E27FC236}">
                <a16:creationId xmlns:a16="http://schemas.microsoft.com/office/drawing/2014/main" id="{51E0AA7A-CF2A-48FF-ADD2-5A67CB8B60A1}"/>
              </a:ext>
            </a:extLst>
          </p:cNvPr>
          <p:cNvSpPr>
            <a:spLocks noGrp="1"/>
          </p:cNvSpPr>
          <p:nvPr>
            <p:ph idx="1"/>
          </p:nvPr>
        </p:nvSpPr>
        <p:spPr/>
        <p:txBody>
          <a:bodyPr/>
          <a:lstStyle/>
          <a:p>
            <a:r>
              <a:rPr lang="en-US" dirty="0"/>
              <a:t>It becomes possible to direct treatment strategies given the solutions that  we have presented.</a:t>
            </a:r>
          </a:p>
          <a:p>
            <a:endParaRPr lang="en-US" dirty="0"/>
          </a:p>
          <a:p>
            <a:r>
              <a:rPr lang="en-US" dirty="0"/>
              <a:t>It may be important to de-jargonize the components of psychosis to put them into the clinical notes but it is easy to do.</a:t>
            </a:r>
          </a:p>
          <a:p>
            <a:endParaRPr lang="en-US" dirty="0"/>
          </a:p>
          <a:p>
            <a:r>
              <a:rPr lang="en-US" dirty="0"/>
              <a:t>Having a roadmap to follow with different styles of skills enables the helper to be creative and document inner workings of the message experience</a:t>
            </a:r>
          </a:p>
        </p:txBody>
      </p:sp>
    </p:spTree>
    <p:extLst>
      <p:ext uri="{BB962C8B-B14F-4D97-AF65-F5344CB8AC3E}">
        <p14:creationId xmlns:p14="http://schemas.microsoft.com/office/powerpoint/2010/main" val="5563444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Solutions are:</a:t>
            </a:r>
          </a:p>
        </p:txBody>
      </p:sp>
      <p:sp>
        <p:nvSpPr>
          <p:cNvPr id="6" name="Content Placeholder 5"/>
          <p:cNvSpPr>
            <a:spLocks noGrp="1"/>
          </p:cNvSpPr>
          <p:nvPr>
            <p:ph idx="1"/>
          </p:nvPr>
        </p:nvSpPr>
        <p:spPr/>
        <p:txBody>
          <a:bodyPr>
            <a:normAutofit fontScale="85000" lnSpcReduction="20000"/>
          </a:bodyPr>
          <a:lstStyle/>
          <a:p>
            <a:pPr marL="514350" indent="-514350">
              <a:buFont typeface="+mj-lt"/>
              <a:buAutoNum type="arabicParenR"/>
            </a:pPr>
            <a:r>
              <a:rPr lang="en-US" dirty="0"/>
              <a:t>Trauma Skills:  </a:t>
            </a:r>
          </a:p>
          <a:p>
            <a:pPr marL="1771650" lvl="3" indent="-514350">
              <a:buFont typeface="Wingdings" panose="05000000000000000000" pitchFamily="2" charset="2"/>
              <a:buChar char="Ø"/>
            </a:pPr>
            <a:r>
              <a:rPr lang="en-US" dirty="0"/>
              <a:t>Message Mindfulness, </a:t>
            </a:r>
          </a:p>
          <a:p>
            <a:pPr marL="1771650" lvl="3" indent="-514350">
              <a:buFont typeface="Wingdings" panose="05000000000000000000" pitchFamily="2" charset="2"/>
              <a:buChar char="Ø"/>
            </a:pPr>
            <a:r>
              <a:rPr lang="en-US" dirty="0"/>
              <a:t>Recovery an Reality Tasks.</a:t>
            </a:r>
          </a:p>
          <a:p>
            <a:pPr marL="514350" indent="-514350">
              <a:buFont typeface="+mj-lt"/>
              <a:buAutoNum type="arabicParenR"/>
            </a:pPr>
            <a:r>
              <a:rPr lang="en-US" dirty="0"/>
              <a:t>Cultural Skills:</a:t>
            </a:r>
          </a:p>
          <a:p>
            <a:pPr marL="1771650" lvl="3" indent="-514350">
              <a:buFont typeface="Wingdings" panose="05000000000000000000" pitchFamily="2" charset="2"/>
              <a:buChar char="Ø"/>
            </a:pPr>
            <a:r>
              <a:rPr lang="en-US" dirty="0"/>
              <a:t>Exploring Mad Diversity,</a:t>
            </a:r>
          </a:p>
          <a:p>
            <a:pPr marL="514350" indent="-514350">
              <a:buFont typeface="+mj-lt"/>
              <a:buAutoNum type="arabicParenR"/>
            </a:pPr>
            <a:r>
              <a:rPr lang="en-US" dirty="0"/>
              <a:t>Spiritual Skills:</a:t>
            </a:r>
          </a:p>
          <a:p>
            <a:pPr marL="1771650" lvl="3" indent="-514350">
              <a:buFont typeface="Wingdings" panose="05000000000000000000" pitchFamily="2" charset="2"/>
              <a:buChar char="Ø"/>
            </a:pPr>
            <a:r>
              <a:rPr lang="en-US" b="1" dirty="0"/>
              <a:t>Functional Flexible Theory Style, </a:t>
            </a:r>
          </a:p>
          <a:p>
            <a:pPr marL="1771650" lvl="3" indent="-514350">
              <a:buFont typeface="Wingdings" panose="05000000000000000000" pitchFamily="2" charset="2"/>
              <a:buChar char="Ø"/>
            </a:pPr>
            <a:r>
              <a:rPr lang="en-US" dirty="0"/>
              <a:t>Positive Self-Fulfilling Prophesies.</a:t>
            </a:r>
          </a:p>
          <a:p>
            <a:pPr marL="514350" indent="-514350">
              <a:buFont typeface="+mj-lt"/>
              <a:buAutoNum type="arabicParenR"/>
            </a:pPr>
            <a:r>
              <a:rPr lang="en-US" dirty="0"/>
              <a:t>Behavioral Skills:</a:t>
            </a:r>
          </a:p>
          <a:p>
            <a:pPr marL="1771650" lvl="3" indent="-514350">
              <a:buFont typeface="Wingdings" panose="05000000000000000000" pitchFamily="2" charset="2"/>
              <a:buChar char="Ø"/>
            </a:pPr>
            <a:r>
              <a:rPr lang="en-US" b="1" i="1" dirty="0"/>
              <a:t>Nine</a:t>
            </a:r>
            <a:r>
              <a:rPr lang="en-US" dirty="0"/>
              <a:t> Social Skills</a:t>
            </a:r>
          </a:p>
          <a:p>
            <a:pPr marL="514350" indent="-514350">
              <a:buFont typeface="+mj-lt"/>
              <a:buAutoNum type="arabicParenR"/>
            </a:pPr>
            <a:r>
              <a:rPr lang="en-US" dirty="0"/>
              <a:t>Cognitive Skills:</a:t>
            </a:r>
          </a:p>
          <a:p>
            <a:pPr marL="1771650" lvl="3" indent="-514350">
              <a:buFont typeface="Wingdings" panose="05000000000000000000" pitchFamily="2" charset="2"/>
              <a:buChar char="Ø"/>
            </a:pPr>
            <a:r>
              <a:rPr lang="en-US" dirty="0"/>
              <a:t>Anti-Stigma Cognitions for the purpose of social rehabilitation</a:t>
            </a:r>
          </a:p>
          <a:p>
            <a:pPr marL="514350" indent="-514350">
              <a:buFont typeface="+mj-lt"/>
              <a:buAutoNum type="arabicParenR"/>
            </a:pPr>
            <a:r>
              <a:rPr lang="en-US" dirty="0"/>
              <a:t>Reflective/Narrative Skills</a:t>
            </a:r>
          </a:p>
          <a:p>
            <a:pPr marL="1703070" lvl="4" indent="-514350">
              <a:buFont typeface="Wingdings" panose="05000000000000000000" pitchFamily="2" charset="2"/>
              <a:buChar char="Ø"/>
            </a:pPr>
            <a:r>
              <a:rPr lang="en-US" dirty="0"/>
              <a:t>Weller-than-Well </a:t>
            </a:r>
          </a:p>
        </p:txBody>
      </p:sp>
    </p:spTree>
    <p:extLst>
      <p:ext uri="{BB962C8B-B14F-4D97-AF65-F5344CB8AC3E}">
        <p14:creationId xmlns:p14="http://schemas.microsoft.com/office/powerpoint/2010/main" val="264619012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A6A-27F8-4DD7-9306-F1FD2D857758}"/>
              </a:ext>
            </a:extLst>
          </p:cNvPr>
          <p:cNvSpPr>
            <a:spLocks noGrp="1"/>
          </p:cNvSpPr>
          <p:nvPr>
            <p:ph type="title"/>
          </p:nvPr>
        </p:nvSpPr>
        <p:spPr/>
        <p:txBody>
          <a:bodyPr>
            <a:normAutofit fontScale="90000"/>
          </a:bodyPr>
          <a:lstStyle/>
          <a:p>
            <a:pPr algn="ctr"/>
            <a:r>
              <a:rPr lang="en-US" sz="4000" dirty="0"/>
              <a:t>Treatment Planning with Functional Flexible Theory Styles: </a:t>
            </a:r>
            <a:r>
              <a:rPr lang="en-US" dirty="0"/>
              <a:t>Examples</a:t>
            </a:r>
          </a:p>
        </p:txBody>
      </p:sp>
      <p:sp>
        <p:nvSpPr>
          <p:cNvPr id="3" name="Content Placeholder 2">
            <a:extLst>
              <a:ext uri="{FF2B5EF4-FFF2-40B4-BE49-F238E27FC236}">
                <a16:creationId xmlns:a16="http://schemas.microsoft.com/office/drawing/2014/main" id="{251A4DD1-2967-45C6-93BA-647EB21548AF}"/>
              </a:ext>
            </a:extLst>
          </p:cNvPr>
          <p:cNvSpPr>
            <a:spLocks noGrp="1"/>
          </p:cNvSpPr>
          <p:nvPr>
            <p:ph idx="1"/>
          </p:nvPr>
        </p:nvSpPr>
        <p:spPr/>
        <p:txBody>
          <a:bodyPr>
            <a:normAutofit fontScale="55000" lnSpcReduction="20000"/>
          </a:bodyPr>
          <a:lstStyle/>
          <a:p>
            <a:r>
              <a:rPr lang="en-US" dirty="0"/>
              <a:t>1/week patient will share current views on what is causing her message experiences</a:t>
            </a:r>
          </a:p>
          <a:p>
            <a:endParaRPr lang="en-US" dirty="0"/>
          </a:p>
          <a:p>
            <a:r>
              <a:rPr lang="en-US" dirty="0"/>
              <a:t>1/week patient will explore other ideas she has held about what causes the voices she hears</a:t>
            </a:r>
          </a:p>
          <a:p>
            <a:endParaRPr lang="en-US" dirty="0"/>
          </a:p>
          <a:p>
            <a:r>
              <a:rPr lang="en-US" dirty="0"/>
              <a:t>1/week patient will connect with a peer and learn about their causal explanations for voices or messages</a:t>
            </a:r>
          </a:p>
          <a:p>
            <a:endParaRPr lang="en-US" dirty="0"/>
          </a:p>
          <a:p>
            <a:r>
              <a:rPr lang="en-US" dirty="0"/>
              <a:t>1/week patient will attend group and explore other peoples ideas of what is causing their </a:t>
            </a:r>
            <a:r>
              <a:rPr lang="en-US"/>
              <a:t>voices experiences</a:t>
            </a:r>
          </a:p>
          <a:p>
            <a:endParaRPr lang="en-US" dirty="0"/>
          </a:p>
          <a:p>
            <a:r>
              <a:rPr lang="en-US" dirty="0"/>
              <a:t>1/week patient will explore how she would feel if she used a different causal explanation for her voices when she gets distressed.</a:t>
            </a:r>
          </a:p>
          <a:p>
            <a:endParaRPr lang="en-US" dirty="0"/>
          </a:p>
          <a:p>
            <a:r>
              <a:rPr lang="en-US" dirty="0"/>
              <a:t>1/week patient will manage her distress by thinking about an alternate causal explanation of her voices and messages.</a:t>
            </a:r>
          </a:p>
          <a:p>
            <a:endParaRPr lang="en-US" dirty="0"/>
          </a:p>
          <a:p>
            <a:r>
              <a:rPr lang="en-US" dirty="0"/>
              <a:t>1/week patient will keep a journal about periods of time she is experiencing distress due to voices or messages and seek support from others to alternate her causal explanation</a:t>
            </a:r>
          </a:p>
          <a:p>
            <a:endParaRPr lang="en-US" dirty="0"/>
          </a:p>
          <a:p>
            <a:r>
              <a:rPr lang="en-US" dirty="0"/>
              <a:t>1/week patient will regulate her distress by identifying a less distressing causal explanation of her voices. </a:t>
            </a:r>
          </a:p>
        </p:txBody>
      </p:sp>
    </p:spTree>
    <p:extLst>
      <p:ext uri="{BB962C8B-B14F-4D97-AF65-F5344CB8AC3E}">
        <p14:creationId xmlns:p14="http://schemas.microsoft.com/office/powerpoint/2010/main" val="407084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Creating Jargon Works</a:t>
            </a:r>
          </a:p>
        </p:txBody>
      </p:sp>
      <p:sp>
        <p:nvSpPr>
          <p:cNvPr id="3" name="Content Placeholder 2"/>
          <p:cNvSpPr>
            <a:spLocks noGrp="1"/>
          </p:cNvSpPr>
          <p:nvPr>
            <p:ph idx="1"/>
          </p:nvPr>
        </p:nvSpPr>
        <p:spPr/>
        <p:txBody>
          <a:bodyPr/>
          <a:lstStyle/>
          <a:p>
            <a:r>
              <a:rPr lang="en-US" dirty="0"/>
              <a:t>Good jargon teaches the recipients what they already know in ways that help them organize it and better see their process.</a:t>
            </a:r>
          </a:p>
          <a:p>
            <a:endParaRPr lang="en-US" dirty="0"/>
          </a:p>
          <a:p>
            <a:r>
              <a:rPr lang="en-US" dirty="0"/>
              <a:t>Jargon also proves to the recipient that the provider has been there before, knows what their talking about, and can provide guidance.</a:t>
            </a:r>
          </a:p>
          <a:p>
            <a:endParaRPr lang="en-US" dirty="0"/>
          </a:p>
          <a:p>
            <a:r>
              <a:rPr lang="en-US" dirty="0"/>
              <a:t>Finally, jargon creates the space for solutions that can help the recipient get something they really want.</a:t>
            </a:r>
          </a:p>
        </p:txBody>
      </p:sp>
    </p:spTree>
    <p:extLst>
      <p:ext uri="{BB962C8B-B14F-4D97-AF65-F5344CB8AC3E}">
        <p14:creationId xmlns:p14="http://schemas.microsoft.com/office/powerpoint/2010/main" val="149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Affects of Jargon for “Psychosis”</a:t>
            </a:r>
          </a:p>
        </p:txBody>
      </p:sp>
      <p:sp>
        <p:nvSpPr>
          <p:cNvPr id="3" name="Content Placeholder 2"/>
          <p:cNvSpPr>
            <a:spLocks noGrp="1"/>
          </p:cNvSpPr>
          <p:nvPr>
            <p:ph idx="1"/>
          </p:nvPr>
        </p:nvSpPr>
        <p:spPr/>
        <p:txBody>
          <a:bodyPr>
            <a:normAutofit/>
          </a:bodyPr>
          <a:lstStyle/>
          <a:p>
            <a:endParaRPr lang="en-US" dirty="0"/>
          </a:p>
          <a:p>
            <a:r>
              <a:rPr lang="en-US" b="1" i="1" dirty="0"/>
              <a:t>Deconstructs</a:t>
            </a:r>
            <a:r>
              <a:rPr lang="en-US" dirty="0"/>
              <a:t> a complex problem and </a:t>
            </a:r>
            <a:r>
              <a:rPr lang="en-US" b="1" i="1" dirty="0"/>
              <a:t>reconstructs</a:t>
            </a:r>
            <a:r>
              <a:rPr lang="en-US" dirty="0"/>
              <a:t> it in a way that is solvable.</a:t>
            </a:r>
          </a:p>
          <a:p>
            <a:endParaRPr lang="en-US" dirty="0"/>
          </a:p>
          <a:p>
            <a:r>
              <a:rPr lang="en-US" dirty="0"/>
              <a:t>Creates a common language that helps to define a group and gives them permission to exist.</a:t>
            </a:r>
          </a:p>
          <a:p>
            <a:pPr marL="0" indent="0">
              <a:buNone/>
            </a:pPr>
            <a:endParaRPr lang="en-US" dirty="0"/>
          </a:p>
          <a:p>
            <a:r>
              <a:rPr lang="en-US" dirty="0"/>
              <a:t>Creates a sense of exclusion that motivates other people to learn more about the social group.</a:t>
            </a:r>
          </a:p>
        </p:txBody>
      </p:sp>
    </p:spTree>
    <p:extLst>
      <p:ext uri="{BB962C8B-B14F-4D97-AF65-F5344CB8AC3E}">
        <p14:creationId xmlns:p14="http://schemas.microsoft.com/office/powerpoint/2010/main" val="481739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Affects of Jargon for “Psychosis”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Proves to the group that they belong somewhere in a way that checks the idea that they are alone.</a:t>
            </a:r>
          </a:p>
          <a:p>
            <a:endParaRPr lang="en-US" dirty="0"/>
          </a:p>
          <a:p>
            <a:r>
              <a:rPr lang="en-US" dirty="0"/>
              <a:t>Makes participants more interested in each other.</a:t>
            </a:r>
          </a:p>
          <a:p>
            <a:endParaRPr lang="en-US" dirty="0"/>
          </a:p>
          <a:p>
            <a:r>
              <a:rPr lang="en-US" dirty="0"/>
              <a:t>Credits participants for their shunned experiences and gives them a use for having them, to help others out.</a:t>
            </a:r>
          </a:p>
          <a:p>
            <a:pPr marL="0" indent="0">
              <a:buNone/>
            </a:pPr>
            <a:endParaRPr lang="en-US" dirty="0"/>
          </a:p>
        </p:txBody>
      </p:sp>
    </p:spTree>
    <p:extLst>
      <p:ext uri="{BB962C8B-B14F-4D97-AF65-F5344CB8AC3E}">
        <p14:creationId xmlns:p14="http://schemas.microsoft.com/office/powerpoint/2010/main" val="300056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F626-5D7C-4163-8EA4-D5FC4133F2FC}"/>
              </a:ext>
            </a:extLst>
          </p:cNvPr>
          <p:cNvSpPr>
            <a:spLocks noGrp="1"/>
          </p:cNvSpPr>
          <p:nvPr>
            <p:ph type="title"/>
          </p:nvPr>
        </p:nvSpPr>
        <p:spPr>
          <a:xfrm>
            <a:off x="457200" y="2667000"/>
            <a:ext cx="8305800" cy="1143000"/>
          </a:xfrm>
        </p:spPr>
        <p:txBody>
          <a:bodyPr/>
          <a:lstStyle/>
          <a:p>
            <a:pPr algn="ctr"/>
            <a:r>
              <a:rPr lang="en-US" dirty="0"/>
              <a:t>How Jargon was Created</a:t>
            </a:r>
          </a:p>
        </p:txBody>
      </p:sp>
    </p:spTree>
    <p:extLst>
      <p:ext uri="{BB962C8B-B14F-4D97-AF65-F5344CB8AC3E}">
        <p14:creationId xmlns:p14="http://schemas.microsoft.com/office/powerpoint/2010/main" val="243786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C3785-0F4B-4B56-9F69-7B868541E7CE}"/>
              </a:ext>
            </a:extLst>
          </p:cNvPr>
          <p:cNvSpPr>
            <a:spLocks noGrp="1"/>
          </p:cNvSpPr>
          <p:nvPr>
            <p:ph type="title"/>
          </p:nvPr>
        </p:nvSpPr>
        <p:spPr>
          <a:xfrm>
            <a:off x="685800" y="1828800"/>
            <a:ext cx="8305800" cy="1143000"/>
          </a:xfrm>
        </p:spPr>
        <p:txBody>
          <a:bodyPr/>
          <a:lstStyle/>
          <a:p>
            <a:pPr algn="ctr"/>
            <a:r>
              <a:rPr lang="en-US" i="1" dirty="0"/>
              <a:t>Intro</a:t>
            </a:r>
          </a:p>
        </p:txBody>
      </p:sp>
    </p:spTree>
    <p:extLst>
      <p:ext uri="{BB962C8B-B14F-4D97-AF65-F5344CB8AC3E}">
        <p14:creationId xmlns:p14="http://schemas.microsoft.com/office/powerpoint/2010/main" val="41585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a:r>
              <a:rPr lang="en-US" sz="6000" b="1" dirty="0"/>
              <a:t>Group Therapy for Psychosis</a:t>
            </a:r>
          </a:p>
        </p:txBody>
      </p:sp>
      <p:sp>
        <p:nvSpPr>
          <p:cNvPr id="3" name="Content Placeholder 2"/>
          <p:cNvSpPr>
            <a:spLocks noGrp="1"/>
          </p:cNvSpPr>
          <p:nvPr>
            <p:ph sz="half" idx="1"/>
          </p:nvPr>
        </p:nvSpPr>
        <p:spPr>
          <a:xfrm>
            <a:off x="457200" y="1920085"/>
            <a:ext cx="7924800" cy="4434840"/>
          </a:xfrm>
        </p:spPr>
        <p:txBody>
          <a:bodyPr>
            <a:normAutofit fontScale="92500" lnSpcReduction="10000"/>
          </a:bodyPr>
          <a:lstStyle/>
          <a:p>
            <a:r>
              <a:rPr lang="en-US" sz="3200" dirty="0">
                <a:solidFill>
                  <a:schemeClr val="accent1">
                    <a:lumMod val="50000"/>
                  </a:schemeClr>
                </a:solidFill>
              </a:rPr>
              <a:t>Ten years ago I read about the hearing voices network in Europe</a:t>
            </a:r>
          </a:p>
          <a:p>
            <a:endParaRPr lang="en-US" sz="3200" dirty="0">
              <a:solidFill>
                <a:schemeClr val="accent1">
                  <a:lumMod val="50000"/>
                </a:schemeClr>
              </a:solidFill>
            </a:endParaRPr>
          </a:p>
          <a:p>
            <a:r>
              <a:rPr lang="en-US" sz="3200" dirty="0">
                <a:solidFill>
                  <a:schemeClr val="accent1">
                    <a:lumMod val="50000"/>
                  </a:schemeClr>
                </a:solidFill>
              </a:rPr>
              <a:t>I wanted to create a place where people were safe to tell stories about what they experienced during “psychosis”.</a:t>
            </a:r>
          </a:p>
          <a:p>
            <a:pPr marL="0" indent="0">
              <a:buNone/>
            </a:pPr>
            <a:endParaRPr lang="en-US" sz="3200" dirty="0">
              <a:solidFill>
                <a:schemeClr val="accent1">
                  <a:lumMod val="50000"/>
                </a:schemeClr>
              </a:solidFill>
            </a:endParaRPr>
          </a:p>
          <a:p>
            <a:r>
              <a:rPr lang="en-US" sz="3200" dirty="0">
                <a:solidFill>
                  <a:schemeClr val="accent1">
                    <a:lumMod val="50000"/>
                  </a:schemeClr>
                </a:solidFill>
              </a:rPr>
              <a:t>I wrote a curriculum in which sixteen topics were initiated by lists of questions </a:t>
            </a:r>
          </a:p>
          <a:p>
            <a:endParaRPr lang="en-US" dirty="0"/>
          </a:p>
        </p:txBody>
      </p:sp>
    </p:spTree>
    <p:extLst>
      <p:ext uri="{BB962C8B-B14F-4D97-AF65-F5344CB8AC3E}">
        <p14:creationId xmlns:p14="http://schemas.microsoft.com/office/powerpoint/2010/main" val="310991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7907-8263-4896-A6D3-738708AF00CA}"/>
              </a:ext>
            </a:extLst>
          </p:cNvPr>
          <p:cNvSpPr>
            <a:spLocks noGrp="1"/>
          </p:cNvSpPr>
          <p:nvPr>
            <p:ph type="title"/>
          </p:nvPr>
        </p:nvSpPr>
        <p:spPr/>
        <p:txBody>
          <a:bodyPr/>
          <a:lstStyle/>
          <a:p>
            <a:pPr algn="ctr"/>
            <a:r>
              <a:rPr lang="en-US" sz="5400" b="1" dirty="0"/>
              <a:t>Group Therapy for Psychosis</a:t>
            </a:r>
            <a:endParaRPr lang="en-US" dirty="0"/>
          </a:p>
        </p:txBody>
      </p:sp>
      <p:sp>
        <p:nvSpPr>
          <p:cNvPr id="3" name="Content Placeholder 2">
            <a:extLst>
              <a:ext uri="{FF2B5EF4-FFF2-40B4-BE49-F238E27FC236}">
                <a16:creationId xmlns:a16="http://schemas.microsoft.com/office/drawing/2014/main" id="{37B56B3A-1F8E-43E1-A20B-E9E6BCE710BB}"/>
              </a:ext>
            </a:extLst>
          </p:cNvPr>
          <p:cNvSpPr>
            <a:spLocks noGrp="1"/>
          </p:cNvSpPr>
          <p:nvPr>
            <p:ph idx="1"/>
          </p:nvPr>
        </p:nvSpPr>
        <p:spPr/>
        <p:txBody>
          <a:bodyPr>
            <a:normAutofit/>
          </a:bodyPr>
          <a:lstStyle/>
          <a:p>
            <a:endParaRPr lang="en-US" dirty="0"/>
          </a:p>
          <a:p>
            <a:r>
              <a:rPr lang="en-US" dirty="0"/>
              <a:t>Eight topics redefined what psychosis was in ways that encouraged participants to tell their stories.</a:t>
            </a:r>
          </a:p>
          <a:p>
            <a:endParaRPr lang="en-US" dirty="0"/>
          </a:p>
          <a:p>
            <a:r>
              <a:rPr lang="en-US" sz="2400" dirty="0">
                <a:solidFill>
                  <a:schemeClr val="accent1">
                    <a:lumMod val="50000"/>
                  </a:schemeClr>
                </a:solidFill>
              </a:rPr>
              <a:t>Stories were obtained through coining </a:t>
            </a:r>
            <a:r>
              <a:rPr lang="en-US" sz="2400" i="1" dirty="0">
                <a:solidFill>
                  <a:schemeClr val="accent1">
                    <a:lumMod val="50000"/>
                  </a:schemeClr>
                </a:solidFill>
              </a:rPr>
              <a:t>Special Messages</a:t>
            </a:r>
            <a:r>
              <a:rPr lang="en-US" sz="2400" dirty="0">
                <a:solidFill>
                  <a:schemeClr val="accent1">
                    <a:lumMod val="50000"/>
                  </a:schemeClr>
                </a:solidFill>
              </a:rPr>
              <a:t> concept and re-conceptualizing “psychosis”</a:t>
            </a:r>
          </a:p>
          <a:p>
            <a:endParaRPr lang="en-US" dirty="0"/>
          </a:p>
          <a:p>
            <a:r>
              <a:rPr lang="en-US" dirty="0"/>
              <a:t>We created our own language to describe psychosis and called this language </a:t>
            </a:r>
            <a:r>
              <a:rPr lang="en-US" i="1" dirty="0"/>
              <a:t>gooney-goo-goo jive</a:t>
            </a:r>
            <a:endParaRPr lang="en-US" dirty="0"/>
          </a:p>
        </p:txBody>
      </p:sp>
    </p:spTree>
    <p:extLst>
      <p:ext uri="{BB962C8B-B14F-4D97-AF65-F5344CB8AC3E}">
        <p14:creationId xmlns:p14="http://schemas.microsoft.com/office/powerpoint/2010/main" val="461336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6000" b="1" dirty="0">
                <a:solidFill>
                  <a:schemeClr val="accent2">
                    <a:lumMod val="50000"/>
                  </a:schemeClr>
                </a:solidFill>
              </a:rPr>
              <a:t>Group Therapy Topics</a:t>
            </a:r>
          </a:p>
        </p:txBody>
      </p:sp>
      <p:sp>
        <p:nvSpPr>
          <p:cNvPr id="3" name="Content Placeholder 2"/>
          <p:cNvSpPr>
            <a:spLocks noGrp="1"/>
          </p:cNvSpPr>
          <p:nvPr>
            <p:ph sz="half" idx="1"/>
          </p:nvPr>
        </p:nvSpPr>
        <p:spPr>
          <a:xfrm>
            <a:off x="457200" y="1524000"/>
            <a:ext cx="8153400" cy="4876800"/>
          </a:xfrm>
        </p:spPr>
        <p:txBody>
          <a:bodyPr>
            <a:normAutofit lnSpcReduction="10000"/>
          </a:bodyPr>
          <a:lstStyle/>
          <a:p>
            <a:r>
              <a:rPr lang="en-US" sz="3200" dirty="0">
                <a:solidFill>
                  <a:schemeClr val="accent1">
                    <a:lumMod val="50000"/>
                  </a:schemeClr>
                </a:solidFill>
              </a:rPr>
              <a:t>Each topic was discussed in two-hour sessions</a:t>
            </a:r>
          </a:p>
          <a:p>
            <a:endParaRPr lang="en-US" sz="3200" dirty="0">
              <a:solidFill>
                <a:schemeClr val="accent1">
                  <a:lumMod val="50000"/>
                </a:schemeClr>
              </a:solidFill>
            </a:endParaRPr>
          </a:p>
          <a:p>
            <a:r>
              <a:rPr lang="en-US" sz="3200" dirty="0">
                <a:solidFill>
                  <a:schemeClr val="accent1">
                    <a:lumMod val="50000"/>
                  </a:schemeClr>
                </a:solidFill>
              </a:rPr>
              <a:t>Feedback and mutual learning sharpened the details associated with what “psychosis” was and how it worked.</a:t>
            </a:r>
          </a:p>
          <a:p>
            <a:endParaRPr lang="en-US" sz="3200" dirty="0">
              <a:solidFill>
                <a:schemeClr val="accent1">
                  <a:lumMod val="50000"/>
                </a:schemeClr>
              </a:solidFill>
            </a:endParaRPr>
          </a:p>
          <a:p>
            <a:r>
              <a:rPr lang="en-US" sz="3200" dirty="0"/>
              <a:t>Eight topics were suggestions of what needed to happen to cope and be successful in spite of psychosis </a:t>
            </a:r>
          </a:p>
          <a:p>
            <a:endParaRPr lang="en-US" dirty="0"/>
          </a:p>
        </p:txBody>
      </p:sp>
    </p:spTree>
    <p:extLst>
      <p:ext uri="{BB962C8B-B14F-4D97-AF65-F5344CB8AC3E}">
        <p14:creationId xmlns:p14="http://schemas.microsoft.com/office/powerpoint/2010/main" val="3756434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Vision of the Group</a:t>
            </a:r>
          </a:p>
        </p:txBody>
      </p:sp>
      <p:sp>
        <p:nvSpPr>
          <p:cNvPr id="5" name="Content Placeholder 4"/>
          <p:cNvSpPr>
            <a:spLocks noGrp="1"/>
          </p:cNvSpPr>
          <p:nvPr>
            <p:ph idx="1"/>
          </p:nvPr>
        </p:nvSpPr>
        <p:spPr/>
        <p:txBody>
          <a:bodyPr>
            <a:normAutofit/>
          </a:bodyPr>
          <a:lstStyle/>
          <a:p>
            <a:pPr marL="0" indent="0">
              <a:buNone/>
            </a:pPr>
            <a:endParaRPr lang="en-US" dirty="0"/>
          </a:p>
          <a:p>
            <a:r>
              <a:rPr lang="en-US" dirty="0"/>
              <a:t>Believed the way “psychosis” is defined and shut down in treatment reinforces patterns of isolation across diagnostic and cultural divides.</a:t>
            </a:r>
          </a:p>
          <a:p>
            <a:endParaRPr lang="en-US" dirty="0"/>
          </a:p>
          <a:p>
            <a:r>
              <a:rPr lang="en-US" dirty="0"/>
              <a:t>Wanted to see if a new definition of “psychosis,” one that explored the experience could bring people together into a subculture.</a:t>
            </a:r>
          </a:p>
        </p:txBody>
      </p:sp>
    </p:spTree>
    <p:extLst>
      <p:ext uri="{BB962C8B-B14F-4D97-AF65-F5344CB8AC3E}">
        <p14:creationId xmlns:p14="http://schemas.microsoft.com/office/powerpoint/2010/main" val="423135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124200"/>
            <a:ext cx="8305800" cy="1143000"/>
          </a:xfrm>
        </p:spPr>
        <p:txBody>
          <a:bodyPr>
            <a:normAutofit fontScale="90000"/>
          </a:bodyPr>
          <a:lstStyle/>
          <a:p>
            <a:pPr algn="ctr"/>
            <a:r>
              <a:rPr lang="en-US" dirty="0"/>
              <a:t>Overview of the system of jargon.</a:t>
            </a:r>
          </a:p>
        </p:txBody>
      </p:sp>
    </p:spTree>
    <p:extLst>
      <p:ext uri="{BB962C8B-B14F-4D97-AF65-F5344CB8AC3E}">
        <p14:creationId xmlns:p14="http://schemas.microsoft.com/office/powerpoint/2010/main" val="404987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Gooney-Goo-Goo Jive</a:t>
            </a:r>
          </a:p>
        </p:txBody>
      </p:sp>
      <p:sp>
        <p:nvSpPr>
          <p:cNvPr id="3" name="Content Placeholder 2"/>
          <p:cNvSpPr>
            <a:spLocks noGrp="1"/>
          </p:cNvSpPr>
          <p:nvPr>
            <p:ph idx="1"/>
          </p:nvPr>
        </p:nvSpPr>
        <p:spPr/>
        <p:txBody>
          <a:bodyPr/>
          <a:lstStyle/>
          <a:p>
            <a:pPr marL="514350" indent="-514350" algn="ctr">
              <a:buFont typeface="+mj-lt"/>
              <a:buAutoNum type="arabicPeriod"/>
            </a:pPr>
            <a:r>
              <a:rPr lang="en-US" dirty="0"/>
              <a:t>Special messages</a:t>
            </a:r>
          </a:p>
          <a:p>
            <a:pPr marL="514350" indent="-514350" algn="ctr">
              <a:buFont typeface="+mj-lt"/>
              <a:buAutoNum type="arabicPeriod"/>
            </a:pPr>
            <a:r>
              <a:rPr lang="en-US" dirty="0"/>
              <a:t>Divergent Views</a:t>
            </a:r>
          </a:p>
          <a:p>
            <a:pPr marL="514350" indent="-514350" algn="ctr">
              <a:buFont typeface="+mj-lt"/>
              <a:buAutoNum type="arabicPeriod"/>
            </a:pPr>
            <a:r>
              <a:rPr lang="en-US" dirty="0"/>
              <a:t>Sleuthing</a:t>
            </a:r>
          </a:p>
          <a:p>
            <a:pPr marL="514350" indent="-514350" algn="ctr">
              <a:buFont typeface="+mj-lt"/>
              <a:buAutoNum type="arabicPeriod"/>
            </a:pPr>
            <a:r>
              <a:rPr lang="en-US" dirty="0"/>
              <a:t>Theories</a:t>
            </a:r>
          </a:p>
          <a:p>
            <a:pPr marL="514350" indent="-514350" algn="ctr">
              <a:buFont typeface="+mj-lt"/>
              <a:buAutoNum type="arabicPeriod"/>
            </a:pPr>
            <a:r>
              <a:rPr lang="en-US" dirty="0"/>
              <a:t>Tricksters</a:t>
            </a:r>
          </a:p>
          <a:p>
            <a:pPr marL="514350" indent="-514350" algn="ctr">
              <a:buFont typeface="+mj-lt"/>
              <a:buAutoNum type="arabicPeriod"/>
            </a:pPr>
            <a:r>
              <a:rPr lang="en-US" dirty="0"/>
              <a:t>Retaliation Reactions</a:t>
            </a:r>
          </a:p>
          <a:p>
            <a:pPr marL="514350" indent="-514350" algn="ctr">
              <a:buFont typeface="+mj-lt"/>
              <a:buAutoNum type="arabicPeriod"/>
            </a:pPr>
            <a:r>
              <a:rPr lang="en-US" dirty="0"/>
              <a:t>Social Sanctions</a:t>
            </a:r>
          </a:p>
          <a:p>
            <a:pPr marL="514350" indent="-514350" algn="ctr">
              <a:buFont typeface="+mj-lt"/>
              <a:buAutoNum type="arabicPeriod"/>
            </a:pPr>
            <a:r>
              <a:rPr lang="en-US" dirty="0"/>
              <a:t>Stigma</a:t>
            </a:r>
          </a:p>
        </p:txBody>
      </p:sp>
    </p:spTree>
    <p:extLst>
      <p:ext uri="{BB962C8B-B14F-4D97-AF65-F5344CB8AC3E}">
        <p14:creationId xmlns:p14="http://schemas.microsoft.com/office/powerpoint/2010/main" val="135070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Gooney-Goo-Goo Solutions</a:t>
            </a:r>
          </a:p>
        </p:txBody>
      </p:sp>
      <p:sp>
        <p:nvSpPr>
          <p:cNvPr id="3" name="Content Placeholder 2"/>
          <p:cNvSpPr>
            <a:spLocks noGrp="1"/>
          </p:cNvSpPr>
          <p:nvPr>
            <p:ph idx="1"/>
          </p:nvPr>
        </p:nvSpPr>
        <p:spPr/>
        <p:txBody>
          <a:bodyPr/>
          <a:lstStyle/>
          <a:p>
            <a:pPr marL="514350" indent="-514350" algn="ctr">
              <a:buFont typeface="+mj-lt"/>
              <a:buAutoNum type="arabicPeriod"/>
            </a:pPr>
            <a:r>
              <a:rPr lang="en-US" dirty="0"/>
              <a:t>Message Mindfulness</a:t>
            </a:r>
          </a:p>
          <a:p>
            <a:pPr marL="514350" indent="-514350" algn="ctr">
              <a:buFont typeface="+mj-lt"/>
              <a:buAutoNum type="arabicPeriod"/>
            </a:pPr>
            <a:r>
              <a:rPr lang="en-US" dirty="0"/>
              <a:t>Recovery and Reality Tasks</a:t>
            </a:r>
          </a:p>
          <a:p>
            <a:pPr marL="514350" indent="-514350" algn="ctr">
              <a:buFont typeface="+mj-lt"/>
              <a:buAutoNum type="arabicPeriod"/>
            </a:pPr>
            <a:r>
              <a:rPr lang="en-US" dirty="0"/>
              <a:t>Exploration of Mad Diversity</a:t>
            </a:r>
          </a:p>
          <a:p>
            <a:pPr marL="514350" indent="-514350" algn="ctr">
              <a:buFont typeface="+mj-lt"/>
              <a:buAutoNum type="arabicPeriod"/>
            </a:pPr>
            <a:r>
              <a:rPr lang="en-US" dirty="0"/>
              <a:t>Functional Flexible Theory</a:t>
            </a:r>
          </a:p>
          <a:p>
            <a:pPr marL="514350" indent="-514350" algn="ctr">
              <a:buFont typeface="+mj-lt"/>
              <a:buAutoNum type="arabicPeriod"/>
            </a:pPr>
            <a:r>
              <a:rPr lang="en-US" dirty="0"/>
              <a:t>Positive Self -Fulfilling Prophesy</a:t>
            </a:r>
          </a:p>
          <a:p>
            <a:pPr marL="514350" indent="-514350" algn="ctr">
              <a:buFont typeface="+mj-lt"/>
              <a:buAutoNum type="arabicPeriod"/>
            </a:pPr>
            <a:r>
              <a:rPr lang="en-US" dirty="0"/>
              <a:t>Nine Social Skills</a:t>
            </a:r>
          </a:p>
          <a:p>
            <a:pPr marL="514350" indent="-514350" algn="ctr">
              <a:buFont typeface="+mj-lt"/>
              <a:buAutoNum type="arabicPeriod"/>
            </a:pPr>
            <a:r>
              <a:rPr lang="en-US" dirty="0"/>
              <a:t>Anti-Stigma Cognitions</a:t>
            </a:r>
          </a:p>
          <a:p>
            <a:pPr marL="514350" indent="-514350" algn="ctr">
              <a:buFont typeface="+mj-lt"/>
              <a:buAutoNum type="arabicPeriod"/>
            </a:pPr>
            <a:r>
              <a:rPr lang="en-US" dirty="0"/>
              <a:t>Weller-than-Well Concept</a:t>
            </a:r>
          </a:p>
        </p:txBody>
      </p:sp>
    </p:spTree>
    <p:extLst>
      <p:ext uri="{BB962C8B-B14F-4D97-AF65-F5344CB8AC3E}">
        <p14:creationId xmlns:p14="http://schemas.microsoft.com/office/powerpoint/2010/main" val="2616804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3200"/>
            <a:ext cx="8305800" cy="1143000"/>
          </a:xfrm>
        </p:spPr>
        <p:txBody>
          <a:bodyPr>
            <a:normAutofit fontScale="90000"/>
          </a:bodyPr>
          <a:lstStyle/>
          <a:p>
            <a:pPr algn="ctr"/>
            <a:r>
              <a:rPr lang="en-US" b="1" dirty="0">
                <a:solidFill>
                  <a:srgbClr val="FF0000"/>
                </a:solidFill>
              </a:rPr>
              <a:t>Psychosis Components</a:t>
            </a:r>
            <a:br>
              <a:rPr lang="en-US" b="1" dirty="0">
                <a:solidFill>
                  <a:srgbClr val="C00000"/>
                </a:solidFill>
              </a:rPr>
            </a:br>
            <a:r>
              <a:rPr lang="en-US" b="1" dirty="0">
                <a:solidFill>
                  <a:srgbClr val="C00000"/>
                </a:solidFill>
              </a:rPr>
              <a:t> </a:t>
            </a:r>
            <a:r>
              <a:rPr lang="en-US" b="1" dirty="0">
                <a:solidFill>
                  <a:srgbClr val="00B0F0"/>
                </a:solidFill>
              </a:rPr>
              <a:t>and Solutions</a:t>
            </a:r>
          </a:p>
        </p:txBody>
      </p:sp>
    </p:spTree>
    <p:extLst>
      <p:ext uri="{BB962C8B-B14F-4D97-AF65-F5344CB8AC3E}">
        <p14:creationId xmlns:p14="http://schemas.microsoft.com/office/powerpoint/2010/main" val="1184675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t>Structure</a:t>
            </a:r>
            <a:br>
              <a:rPr lang="en-US" b="1" dirty="0"/>
            </a:br>
            <a:r>
              <a:rPr lang="en-US" sz="2000" b="1" dirty="0"/>
              <a:t>Taking the Jargon and the Solutions and Creating a Narrative</a:t>
            </a:r>
            <a:endParaRPr lang="en-US" b="1" dirty="0"/>
          </a:p>
        </p:txBody>
      </p:sp>
      <p:sp>
        <p:nvSpPr>
          <p:cNvPr id="4" name="Content Placeholder 3"/>
          <p:cNvSpPr>
            <a:spLocks noGrp="1"/>
          </p:cNvSpPr>
          <p:nvPr>
            <p:ph idx="1"/>
          </p:nvPr>
        </p:nvSpPr>
        <p:spPr>
          <a:xfrm>
            <a:off x="457200" y="2057400"/>
            <a:ext cx="8229600" cy="4706112"/>
          </a:xfrm>
        </p:spPr>
        <p:txBody>
          <a:bodyPr numCol="1">
            <a:normAutofit fontScale="55000" lnSpcReduction="20000"/>
          </a:bodyPr>
          <a:lstStyle/>
          <a:p>
            <a:pPr marL="0" indent="0" algn="ctr">
              <a:buNone/>
            </a:pPr>
            <a:r>
              <a:rPr lang="en-US" b="1" dirty="0">
                <a:solidFill>
                  <a:srgbClr val="FF0000"/>
                </a:solidFill>
              </a:rPr>
              <a:t>Special Messages</a:t>
            </a:r>
          </a:p>
          <a:p>
            <a:pPr marL="0" indent="0" algn="ctr">
              <a:buNone/>
            </a:pPr>
            <a:r>
              <a:rPr lang="en-US" b="1" dirty="0">
                <a:solidFill>
                  <a:srgbClr val="FF0000"/>
                </a:solidFill>
              </a:rPr>
              <a:t>Divergent Views</a:t>
            </a:r>
          </a:p>
          <a:p>
            <a:pPr marL="0" indent="0" algn="ctr">
              <a:buNone/>
            </a:pPr>
            <a:r>
              <a:rPr lang="en-US" b="1" dirty="0">
                <a:solidFill>
                  <a:srgbClr val="00B0F0"/>
                </a:solidFill>
              </a:rPr>
              <a:t>Message Mindfulness</a:t>
            </a:r>
          </a:p>
          <a:p>
            <a:pPr marL="0" indent="0" algn="ctr">
              <a:buNone/>
            </a:pPr>
            <a:endParaRPr lang="en-US" b="1" dirty="0">
              <a:solidFill>
                <a:srgbClr val="00B0F0"/>
              </a:solidFill>
            </a:endParaRPr>
          </a:p>
          <a:p>
            <a:pPr marL="0" indent="0" algn="ctr">
              <a:buNone/>
            </a:pPr>
            <a:r>
              <a:rPr lang="en-US" b="1" dirty="0">
                <a:solidFill>
                  <a:srgbClr val="FF0000"/>
                </a:solidFill>
              </a:rPr>
              <a:t>Sleuthing</a:t>
            </a:r>
          </a:p>
          <a:p>
            <a:pPr marL="0" indent="0" algn="ctr">
              <a:buNone/>
            </a:pPr>
            <a:r>
              <a:rPr lang="en-US" b="1" dirty="0">
                <a:solidFill>
                  <a:srgbClr val="00B0F0"/>
                </a:solidFill>
              </a:rPr>
              <a:t>R+R Tasks</a:t>
            </a:r>
          </a:p>
          <a:p>
            <a:pPr marL="0" indent="0" algn="ctr">
              <a:buNone/>
            </a:pPr>
            <a:endParaRPr lang="en-US" b="1" dirty="0">
              <a:solidFill>
                <a:srgbClr val="00B0F0"/>
              </a:solidFill>
            </a:endParaRPr>
          </a:p>
          <a:p>
            <a:pPr marL="0" indent="0" algn="ctr">
              <a:buNone/>
            </a:pPr>
            <a:r>
              <a:rPr lang="en-US" b="1" dirty="0">
                <a:solidFill>
                  <a:srgbClr val="FF0000"/>
                </a:solidFill>
              </a:rPr>
              <a:t>Theory</a:t>
            </a:r>
          </a:p>
          <a:p>
            <a:pPr marL="0" indent="0" algn="ctr">
              <a:buNone/>
            </a:pPr>
            <a:r>
              <a:rPr lang="en-US" b="1" dirty="0">
                <a:solidFill>
                  <a:srgbClr val="00B0F0"/>
                </a:solidFill>
              </a:rPr>
              <a:t>Exploring Mad Diversity </a:t>
            </a:r>
            <a:endParaRPr lang="en-US" b="1" dirty="0">
              <a:solidFill>
                <a:srgbClr val="FF0000"/>
              </a:solidFill>
            </a:endParaRPr>
          </a:p>
          <a:p>
            <a:pPr marL="0" indent="0" algn="ctr">
              <a:buNone/>
            </a:pPr>
            <a:r>
              <a:rPr lang="en-US" b="1" dirty="0">
                <a:solidFill>
                  <a:srgbClr val="00B0F0"/>
                </a:solidFill>
              </a:rPr>
              <a:t>Function Flexible Theory Styles</a:t>
            </a:r>
          </a:p>
          <a:p>
            <a:pPr marL="0" indent="0" algn="ctr">
              <a:buNone/>
            </a:pPr>
            <a:endParaRPr lang="en-US" b="1" dirty="0">
              <a:solidFill>
                <a:srgbClr val="00B0F0"/>
              </a:solidFill>
            </a:endParaRPr>
          </a:p>
          <a:p>
            <a:pPr marL="0" indent="0" algn="ctr">
              <a:buNone/>
            </a:pPr>
            <a:r>
              <a:rPr lang="en-US" b="1" dirty="0">
                <a:solidFill>
                  <a:srgbClr val="FF0000"/>
                </a:solidFill>
              </a:rPr>
              <a:t>Tricksters</a:t>
            </a:r>
          </a:p>
          <a:p>
            <a:pPr marL="0" indent="0" algn="ctr">
              <a:buNone/>
            </a:pPr>
            <a:r>
              <a:rPr lang="en-US" b="1" dirty="0">
                <a:solidFill>
                  <a:srgbClr val="00B0F0"/>
                </a:solidFill>
              </a:rPr>
              <a:t>Positive Self fulfilling Prophesy</a:t>
            </a:r>
          </a:p>
          <a:p>
            <a:pPr marL="0" indent="0" algn="ctr">
              <a:buNone/>
            </a:pPr>
            <a:endParaRPr lang="en-US" b="1" dirty="0">
              <a:solidFill>
                <a:srgbClr val="00B0F0"/>
              </a:solidFill>
            </a:endParaRPr>
          </a:p>
          <a:p>
            <a:pPr marL="0" indent="0" algn="ctr">
              <a:buNone/>
            </a:pPr>
            <a:r>
              <a:rPr lang="en-US" b="1" dirty="0">
                <a:solidFill>
                  <a:srgbClr val="FF0000"/>
                </a:solidFill>
              </a:rPr>
              <a:t>Retaliation Reactions </a:t>
            </a:r>
          </a:p>
          <a:p>
            <a:pPr marL="0" indent="0" algn="ctr">
              <a:buNone/>
            </a:pPr>
            <a:r>
              <a:rPr lang="en-US" b="1" dirty="0">
                <a:solidFill>
                  <a:srgbClr val="FF0000"/>
                </a:solidFill>
              </a:rPr>
              <a:t>Social Sanctions</a:t>
            </a:r>
          </a:p>
          <a:p>
            <a:pPr marL="0" indent="0" algn="ctr">
              <a:buNone/>
            </a:pPr>
            <a:r>
              <a:rPr lang="en-US" b="1" dirty="0">
                <a:solidFill>
                  <a:srgbClr val="00B0F0"/>
                </a:solidFill>
              </a:rPr>
              <a:t>Nine Behavioral Skills</a:t>
            </a:r>
          </a:p>
          <a:p>
            <a:pPr marL="0" indent="0" algn="ctr">
              <a:buNone/>
            </a:pPr>
            <a:endParaRPr lang="en-US" b="1" dirty="0">
              <a:solidFill>
                <a:srgbClr val="FF0000"/>
              </a:solidFill>
            </a:endParaRPr>
          </a:p>
          <a:p>
            <a:pPr marL="0" indent="0" algn="ctr">
              <a:buNone/>
            </a:pPr>
            <a:r>
              <a:rPr lang="en-US" b="1" dirty="0">
                <a:solidFill>
                  <a:srgbClr val="FF0000"/>
                </a:solidFill>
              </a:rPr>
              <a:t>Stigma</a:t>
            </a:r>
          </a:p>
          <a:p>
            <a:pPr marL="0" indent="0" algn="ctr">
              <a:buNone/>
            </a:pPr>
            <a:r>
              <a:rPr lang="en-US" b="1" dirty="0">
                <a:solidFill>
                  <a:srgbClr val="00B0F0"/>
                </a:solidFill>
              </a:rPr>
              <a:t>Anti-Stigma Cognitive Skills</a:t>
            </a:r>
          </a:p>
          <a:p>
            <a:pPr marL="0" indent="0" algn="ctr">
              <a:buNone/>
            </a:pPr>
            <a:r>
              <a:rPr lang="en-US" b="1" dirty="0">
                <a:solidFill>
                  <a:srgbClr val="00B0F0"/>
                </a:solidFill>
              </a:rPr>
              <a:t>Weller Than Well </a:t>
            </a:r>
          </a:p>
          <a:p>
            <a:pPr marL="514350" indent="-514350">
              <a:buFont typeface="+mj-lt"/>
              <a:buAutoNum type="arabicPeriod"/>
            </a:pPr>
            <a:endParaRPr lang="en-US" dirty="0">
              <a:solidFill>
                <a:srgbClr val="00B0F0"/>
              </a:solidFill>
            </a:endParaRPr>
          </a:p>
        </p:txBody>
      </p:sp>
    </p:spTree>
    <p:extLst>
      <p:ext uri="{BB962C8B-B14F-4D97-AF65-F5344CB8AC3E}">
        <p14:creationId xmlns:p14="http://schemas.microsoft.com/office/powerpoint/2010/main" val="1046543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35FCBE-C4C7-4BCC-91FE-CFD232FECD56}"/>
              </a:ext>
            </a:extLst>
          </p:cNvPr>
          <p:cNvSpPr>
            <a:spLocks noGrp="1"/>
          </p:cNvSpPr>
          <p:nvPr>
            <p:ph type="title"/>
          </p:nvPr>
        </p:nvSpPr>
        <p:spPr>
          <a:xfrm>
            <a:off x="609600" y="3438525"/>
            <a:ext cx="8305800" cy="1143000"/>
          </a:xfrm>
        </p:spPr>
        <p:txBody>
          <a:bodyPr>
            <a:normAutofit fontScale="90000"/>
          </a:bodyPr>
          <a:lstStyle/>
          <a:p>
            <a:pPr algn="ctr"/>
            <a:r>
              <a:rPr lang="en-US" i="1" dirty="0"/>
              <a:t>Training</a:t>
            </a:r>
            <a:br>
              <a:rPr lang="en-US" i="1" dirty="0"/>
            </a:br>
            <a:r>
              <a:rPr lang="en-US" i="1" dirty="0"/>
              <a:t>PHASE I</a:t>
            </a:r>
            <a:br>
              <a:rPr lang="en-US" i="1" dirty="0"/>
            </a:br>
            <a:r>
              <a:rPr lang="en-US" i="1" dirty="0"/>
              <a:t>joining</a:t>
            </a:r>
          </a:p>
        </p:txBody>
      </p:sp>
    </p:spTree>
    <p:extLst>
      <p:ext uri="{BB962C8B-B14F-4D97-AF65-F5344CB8AC3E}">
        <p14:creationId xmlns:p14="http://schemas.microsoft.com/office/powerpoint/2010/main" val="286626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895600"/>
            <a:ext cx="8305800" cy="1143000"/>
          </a:xfrm>
        </p:spPr>
        <p:txBody>
          <a:bodyPr>
            <a:normAutofit fontScale="90000"/>
          </a:bodyPr>
          <a:lstStyle/>
          <a:p>
            <a:pPr algn="ctr"/>
            <a:r>
              <a:rPr lang="en-US" dirty="0"/>
              <a:t>Ways the medical model doesn’t work</a:t>
            </a:r>
          </a:p>
        </p:txBody>
      </p:sp>
    </p:spTree>
    <p:extLst>
      <p:ext uri="{BB962C8B-B14F-4D97-AF65-F5344CB8AC3E}">
        <p14:creationId xmlns:p14="http://schemas.microsoft.com/office/powerpoint/2010/main" val="2316648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990600"/>
            <a:ext cx="8305800" cy="1143000"/>
          </a:xfrm>
        </p:spPr>
        <p:txBody>
          <a:bodyPr>
            <a:normAutofit fontScale="90000"/>
          </a:bodyPr>
          <a:lstStyle/>
          <a:p>
            <a:pPr algn="ctr"/>
            <a:r>
              <a:rPr lang="en-US" dirty="0"/>
              <a:t>Using Personal Stories:</a:t>
            </a:r>
            <a:br>
              <a:rPr lang="en-US" dirty="0"/>
            </a:br>
            <a:r>
              <a:rPr lang="en-US" sz="4000" dirty="0"/>
              <a:t>To reconstruct a new definition of “psychosis”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362200"/>
            <a:ext cx="6019800" cy="4262644"/>
          </a:xfrm>
          <a:prstGeom prst="rect">
            <a:avLst/>
          </a:prstGeom>
        </p:spPr>
      </p:pic>
    </p:spTree>
    <p:extLst>
      <p:ext uri="{BB962C8B-B14F-4D97-AF65-F5344CB8AC3E}">
        <p14:creationId xmlns:p14="http://schemas.microsoft.com/office/powerpoint/2010/main" val="3153450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000" dirty="0"/>
              <a:t>Day in the Life of Message Receiver,</a:t>
            </a:r>
            <a:br>
              <a:rPr lang="en-US" dirty="0"/>
            </a:br>
            <a:r>
              <a:rPr lang="en-US" dirty="0"/>
              <a:t>Clyde Dee </a:t>
            </a:r>
            <a:r>
              <a:rPr lang="en-US" sz="2200" dirty="0"/>
              <a:t>(Dramatization)</a:t>
            </a:r>
          </a:p>
        </p:txBody>
      </p:sp>
      <p:sp>
        <p:nvSpPr>
          <p:cNvPr id="5" name="Content Placeholder 4"/>
          <p:cNvSpPr>
            <a:spLocks noGrp="1"/>
          </p:cNvSpPr>
          <p:nvPr>
            <p:ph idx="1"/>
          </p:nvPr>
        </p:nvSpPr>
        <p:spPr/>
        <p:txBody>
          <a:bodyPr>
            <a:normAutofit fontScale="92500" lnSpcReduction="20000"/>
          </a:bodyPr>
          <a:lstStyle/>
          <a:p>
            <a:pPr algn="ctr"/>
            <a:r>
              <a:rPr lang="en-US" dirty="0"/>
              <a:t>Three Cop Cars</a:t>
            </a:r>
          </a:p>
          <a:p>
            <a:pPr algn="ctr"/>
            <a:r>
              <a:rPr lang="en-US" dirty="0"/>
              <a:t>Flat Tire and phone not working</a:t>
            </a:r>
          </a:p>
          <a:p>
            <a:pPr algn="ctr"/>
            <a:r>
              <a:rPr lang="en-US" dirty="0"/>
              <a:t>Hershey Kisses and Wrench</a:t>
            </a:r>
          </a:p>
          <a:p>
            <a:pPr algn="ctr"/>
            <a:r>
              <a:rPr lang="en-US" dirty="0"/>
              <a:t>Banana Peal by the County Office</a:t>
            </a:r>
          </a:p>
          <a:p>
            <a:pPr algn="ctr"/>
            <a:r>
              <a:rPr lang="en-US" dirty="0"/>
              <a:t>Late Co-Workers</a:t>
            </a:r>
          </a:p>
          <a:p>
            <a:pPr algn="ctr"/>
            <a:r>
              <a:rPr lang="en-US" dirty="0"/>
              <a:t>Interaction with Co-workers</a:t>
            </a:r>
          </a:p>
          <a:p>
            <a:pPr algn="ctr"/>
            <a:r>
              <a:rPr lang="en-US" dirty="0"/>
              <a:t>Police badge and insult</a:t>
            </a:r>
          </a:p>
          <a:p>
            <a:pPr algn="ctr"/>
            <a:r>
              <a:rPr lang="en-US" dirty="0"/>
              <a:t>Wrinkly Shirt and the threat of losing the job</a:t>
            </a:r>
          </a:p>
          <a:p>
            <a:pPr algn="ctr"/>
            <a:r>
              <a:rPr lang="en-US" dirty="0"/>
              <a:t>At home, a police search</a:t>
            </a:r>
          </a:p>
          <a:p>
            <a:pPr algn="ctr"/>
            <a:r>
              <a:rPr lang="en-US" dirty="0"/>
              <a:t>Talking to the manager with the secret service woman</a:t>
            </a:r>
          </a:p>
          <a:p>
            <a:pPr algn="ctr"/>
            <a:r>
              <a:rPr lang="en-US" dirty="0"/>
              <a:t>Phone Call to Mom</a:t>
            </a:r>
          </a:p>
          <a:p>
            <a:pPr algn="ctr"/>
            <a:endParaRPr lang="en-US" dirty="0"/>
          </a:p>
        </p:txBody>
      </p:sp>
    </p:spTree>
    <p:extLst>
      <p:ext uri="{BB962C8B-B14F-4D97-AF65-F5344CB8AC3E}">
        <p14:creationId xmlns:p14="http://schemas.microsoft.com/office/powerpoint/2010/main" val="3873958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8392A4-7829-4777-9135-C7E112AB5EDC}"/>
              </a:ext>
            </a:extLst>
          </p:cNvPr>
          <p:cNvSpPr>
            <a:spLocks noGrp="1"/>
          </p:cNvSpPr>
          <p:nvPr>
            <p:ph type="title"/>
          </p:nvPr>
        </p:nvSpPr>
        <p:spPr>
          <a:xfrm>
            <a:off x="419100" y="2857500"/>
            <a:ext cx="8305800" cy="1143000"/>
          </a:xfrm>
        </p:spPr>
        <p:txBody>
          <a:bodyPr>
            <a:normAutofit fontScale="90000"/>
          </a:bodyPr>
          <a:lstStyle/>
          <a:p>
            <a:pPr algn="ctr"/>
            <a:r>
              <a:rPr lang="en-US" dirty="0"/>
              <a:t>How would you help Clyde with his experiences during his work day?</a:t>
            </a:r>
          </a:p>
        </p:txBody>
      </p:sp>
    </p:spTree>
    <p:extLst>
      <p:ext uri="{BB962C8B-B14F-4D97-AF65-F5344CB8AC3E}">
        <p14:creationId xmlns:p14="http://schemas.microsoft.com/office/powerpoint/2010/main" val="3589503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305800" cy="1143000"/>
          </a:xfrm>
        </p:spPr>
        <p:txBody>
          <a:bodyPr>
            <a:normAutofit fontScale="90000"/>
          </a:bodyPr>
          <a:lstStyle/>
          <a:p>
            <a:pPr algn="ctr"/>
            <a:r>
              <a:rPr lang="en-US" i="1" dirty="0">
                <a:solidFill>
                  <a:srgbClr val="FF0000"/>
                </a:solidFill>
              </a:rPr>
              <a:t>Special Messages, Divergent Views </a:t>
            </a:r>
            <a:r>
              <a:rPr lang="en-US" i="1" dirty="0">
                <a:solidFill>
                  <a:srgbClr val="00B0F0"/>
                </a:solidFill>
              </a:rPr>
              <a:t>and Message Mindfulness</a:t>
            </a:r>
            <a:endParaRPr lang="en-US" dirty="0">
              <a:solidFill>
                <a:srgbClr val="00B0F0"/>
              </a:solidFill>
            </a:endParaRPr>
          </a:p>
        </p:txBody>
      </p:sp>
    </p:spTree>
    <p:extLst>
      <p:ext uri="{BB962C8B-B14F-4D97-AF65-F5344CB8AC3E}">
        <p14:creationId xmlns:p14="http://schemas.microsoft.com/office/powerpoint/2010/main" val="2774303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FF0000"/>
                </a:solidFill>
              </a:rPr>
              <a:t>Special Messages</a:t>
            </a:r>
          </a:p>
        </p:txBody>
      </p:sp>
      <p:sp>
        <p:nvSpPr>
          <p:cNvPr id="5" name="Rectangle 4"/>
          <p:cNvSpPr/>
          <p:nvPr/>
        </p:nvSpPr>
        <p:spPr>
          <a:xfrm>
            <a:off x="1143000" y="2743200"/>
            <a:ext cx="6553200" cy="2308324"/>
          </a:xfrm>
          <a:prstGeom prst="rect">
            <a:avLst/>
          </a:prstGeom>
        </p:spPr>
        <p:txBody>
          <a:bodyPr wrap="square">
            <a:spAutoFit/>
          </a:bodyPr>
          <a:lstStyle/>
          <a:p>
            <a:pPr algn="ctr"/>
            <a:r>
              <a:rPr lang="en-US" sz="3600" dirty="0"/>
              <a:t>These are a collection of triggering experiences that give us special information that others may not be aware of.  </a:t>
            </a:r>
          </a:p>
        </p:txBody>
      </p:sp>
    </p:spTree>
    <p:extLst>
      <p:ext uri="{BB962C8B-B14F-4D97-AF65-F5344CB8AC3E}">
        <p14:creationId xmlns:p14="http://schemas.microsoft.com/office/powerpoint/2010/main" val="3882984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Types of Special Messages</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i="1" dirty="0"/>
              <a:t>Uncanny intuitions,</a:t>
            </a:r>
          </a:p>
          <a:p>
            <a:pPr marL="514350" indent="-514350">
              <a:buFont typeface="+mj-lt"/>
              <a:buAutoNum type="arabicPeriod"/>
            </a:pPr>
            <a:r>
              <a:rPr lang="en-US" b="1" i="1" dirty="0"/>
              <a:t>Hearing voices, </a:t>
            </a:r>
          </a:p>
          <a:p>
            <a:pPr marL="514350" indent="-514350">
              <a:buFont typeface="+mj-lt"/>
              <a:buAutoNum type="arabicPeriod"/>
            </a:pPr>
            <a:r>
              <a:rPr lang="en-US" b="1" i="1" dirty="0"/>
              <a:t>ESP, </a:t>
            </a:r>
          </a:p>
          <a:p>
            <a:pPr marL="514350" indent="-514350">
              <a:buFont typeface="+mj-lt"/>
              <a:buAutoNum type="arabicPeriod"/>
            </a:pPr>
            <a:r>
              <a:rPr lang="en-US" b="1" i="1" dirty="0"/>
              <a:t>Sensing the thoughts of another,</a:t>
            </a:r>
          </a:p>
          <a:p>
            <a:pPr marL="514350" indent="-514350">
              <a:buFont typeface="+mj-lt"/>
              <a:buAutoNum type="arabicPeriod"/>
            </a:pPr>
            <a:r>
              <a:rPr lang="en-US" b="1" i="1" dirty="0"/>
              <a:t>Premonitions, </a:t>
            </a:r>
          </a:p>
          <a:p>
            <a:pPr marL="514350" indent="-514350">
              <a:buFont typeface="+mj-lt"/>
              <a:buAutoNum type="arabicPeriod"/>
            </a:pPr>
            <a:r>
              <a:rPr lang="en-US" b="1" i="1" dirty="0"/>
              <a:t>Visions, </a:t>
            </a:r>
          </a:p>
          <a:p>
            <a:pPr marL="514350" indent="-514350">
              <a:buFont typeface="+mj-lt"/>
              <a:buAutoNum type="arabicPeriod"/>
            </a:pPr>
            <a:r>
              <a:rPr lang="en-US" b="1" i="1" dirty="0"/>
              <a:t>Dreams,</a:t>
            </a:r>
          </a:p>
          <a:p>
            <a:pPr marL="514350" indent="-514350">
              <a:buFont typeface="+mj-lt"/>
              <a:buAutoNum type="arabicPeriod"/>
            </a:pPr>
            <a:r>
              <a:rPr lang="en-US" b="1" i="1" dirty="0"/>
              <a:t>Tactile torture, </a:t>
            </a:r>
          </a:p>
          <a:p>
            <a:pPr marL="514350" indent="-514350">
              <a:buFont typeface="+mj-lt"/>
              <a:buAutoNum type="arabicPeriod"/>
            </a:pPr>
            <a:r>
              <a:rPr lang="en-US" b="1" i="1" dirty="0"/>
              <a:t>Interpersonal feedback, </a:t>
            </a:r>
          </a:p>
          <a:p>
            <a:pPr marL="514350" indent="-514350">
              <a:buFont typeface="+mj-lt"/>
              <a:buAutoNum type="arabicPeriod"/>
            </a:pPr>
            <a:r>
              <a:rPr lang="en-US" b="1" i="1" dirty="0"/>
              <a:t>Seeing clues in media, </a:t>
            </a:r>
          </a:p>
          <a:p>
            <a:pPr marL="514350" indent="-514350">
              <a:buFont typeface="+mj-lt"/>
              <a:buAutoNum type="arabicPeriod"/>
            </a:pPr>
            <a:r>
              <a:rPr lang="en-US" b="1" i="1" dirty="0"/>
              <a:t>Seeing clues in words, </a:t>
            </a:r>
          </a:p>
          <a:p>
            <a:pPr marL="514350" indent="-514350">
              <a:buFont typeface="+mj-lt"/>
              <a:buAutoNum type="arabicPeriod"/>
            </a:pPr>
            <a:r>
              <a:rPr lang="en-US" b="1" i="1" dirty="0"/>
              <a:t>Seeing clues in numbers, </a:t>
            </a:r>
          </a:p>
          <a:p>
            <a:pPr marL="514350" indent="-514350">
              <a:buFont typeface="+mj-lt"/>
              <a:buAutoNum type="arabicPeriod"/>
            </a:pPr>
            <a:r>
              <a:rPr lang="en-US" b="1" i="1" dirty="0"/>
              <a:t>Seeing clues in the world that surround you.”</a:t>
            </a:r>
          </a:p>
          <a:p>
            <a:pPr marL="514350" indent="-514350">
              <a:buFont typeface="+mj-lt"/>
              <a:buAutoNum type="arabicPeriod"/>
            </a:pPr>
            <a:endParaRPr lang="en-US" dirty="0"/>
          </a:p>
        </p:txBody>
      </p:sp>
    </p:spTree>
    <p:extLst>
      <p:ext uri="{BB962C8B-B14F-4D97-AF65-F5344CB8AC3E}">
        <p14:creationId xmlns:p14="http://schemas.microsoft.com/office/powerpoint/2010/main" val="8042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78C4-8E86-4FA6-84DF-FF0AC3D4F107}"/>
              </a:ext>
            </a:extLst>
          </p:cNvPr>
          <p:cNvSpPr>
            <a:spLocks noGrp="1"/>
          </p:cNvSpPr>
          <p:nvPr>
            <p:ph type="title"/>
          </p:nvPr>
        </p:nvSpPr>
        <p:spPr/>
        <p:txBody>
          <a:bodyPr/>
          <a:lstStyle/>
          <a:p>
            <a:pPr algn="ctr"/>
            <a:r>
              <a:rPr lang="en-US" dirty="0"/>
              <a:t>Exploring Special Messages</a:t>
            </a:r>
          </a:p>
        </p:txBody>
      </p:sp>
      <p:sp>
        <p:nvSpPr>
          <p:cNvPr id="3" name="Content Placeholder 2">
            <a:extLst>
              <a:ext uri="{FF2B5EF4-FFF2-40B4-BE49-F238E27FC236}">
                <a16:creationId xmlns:a16="http://schemas.microsoft.com/office/drawing/2014/main" id="{FA212D43-4A92-4A0D-9888-1A8B1ECB0209}"/>
              </a:ext>
            </a:extLst>
          </p:cNvPr>
          <p:cNvSpPr>
            <a:spLocks noGrp="1"/>
          </p:cNvSpPr>
          <p:nvPr>
            <p:ph idx="1"/>
          </p:nvPr>
        </p:nvSpPr>
        <p:spPr/>
        <p:txBody>
          <a:bodyPr/>
          <a:lstStyle/>
          <a:p>
            <a:r>
              <a:rPr lang="en-US" dirty="0"/>
              <a:t>Instead of shutting down the story and telling me it is part of my illness,</a:t>
            </a:r>
          </a:p>
          <a:p>
            <a:endParaRPr lang="en-US" dirty="0"/>
          </a:p>
          <a:p>
            <a:r>
              <a:rPr lang="en-US" dirty="0"/>
              <a:t>Identify the special message experiences and ask me more questions about what I was thinking at the time</a:t>
            </a:r>
          </a:p>
        </p:txBody>
      </p:sp>
    </p:spTree>
    <p:extLst>
      <p:ext uri="{BB962C8B-B14F-4D97-AF65-F5344CB8AC3E}">
        <p14:creationId xmlns:p14="http://schemas.microsoft.com/office/powerpoint/2010/main" val="2054585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Message Profile</a:t>
            </a:r>
          </a:p>
        </p:txBody>
      </p:sp>
      <p:sp>
        <p:nvSpPr>
          <p:cNvPr id="3" name="Content Placeholder 2"/>
          <p:cNvSpPr>
            <a:spLocks noGrp="1"/>
          </p:cNvSpPr>
          <p:nvPr>
            <p:ph idx="1"/>
          </p:nvPr>
        </p:nvSpPr>
        <p:spPr/>
        <p:txBody>
          <a:bodyPr>
            <a:normAutofit fontScale="85000" lnSpcReduction="20000"/>
          </a:bodyPr>
          <a:lstStyle/>
          <a:p>
            <a:r>
              <a:rPr lang="en-US" dirty="0"/>
              <a:t>Review Handout</a:t>
            </a:r>
          </a:p>
          <a:p>
            <a:endParaRPr lang="en-US" dirty="0"/>
          </a:p>
          <a:p>
            <a:pPr marL="0" indent="0">
              <a:buNone/>
            </a:pPr>
            <a:endParaRPr lang="en-US" dirty="0"/>
          </a:p>
          <a:p>
            <a:pPr marL="0" indent="0" algn="ctr">
              <a:buNone/>
            </a:pPr>
            <a:r>
              <a:rPr lang="en-US" b="1" dirty="0"/>
              <a:t>Notes:</a:t>
            </a:r>
          </a:p>
          <a:p>
            <a:r>
              <a:rPr lang="en-US" dirty="0"/>
              <a:t>All experiences are normalized, a voice is no “sicker” than a common intuition or dream</a:t>
            </a:r>
          </a:p>
          <a:p>
            <a:endParaRPr lang="en-US" dirty="0"/>
          </a:p>
          <a:p>
            <a:r>
              <a:rPr lang="en-US" dirty="0"/>
              <a:t>If each type of message is like a letter in the alphabet, anomalous experiences go together in ways that tell vastly different stories</a:t>
            </a:r>
          </a:p>
          <a:p>
            <a:endParaRPr lang="en-US" dirty="0"/>
          </a:p>
          <a:p>
            <a:r>
              <a:rPr lang="en-US" dirty="0"/>
              <a:t>By studying all forms of special messages, message receivers learn that they don’t have every type of message experience which may help them feel more optimistic</a:t>
            </a:r>
          </a:p>
        </p:txBody>
      </p:sp>
    </p:spTree>
    <p:extLst>
      <p:ext uri="{BB962C8B-B14F-4D97-AF65-F5344CB8AC3E}">
        <p14:creationId xmlns:p14="http://schemas.microsoft.com/office/powerpoint/2010/main" val="4204851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Clyde Dee’s Story</a:t>
            </a:r>
          </a:p>
        </p:txBody>
      </p:sp>
      <p:sp>
        <p:nvSpPr>
          <p:cNvPr id="3" name="Content Placeholder 2"/>
          <p:cNvSpPr>
            <a:spLocks noGrp="1"/>
          </p:cNvSpPr>
          <p:nvPr>
            <p:ph idx="1"/>
          </p:nvPr>
        </p:nvSpPr>
        <p:spPr>
          <a:xfrm>
            <a:off x="420858" y="1858811"/>
            <a:ext cx="8229600" cy="4389120"/>
          </a:xfrm>
        </p:spPr>
        <p:txBody>
          <a:bodyPr>
            <a:normAutofit fontScale="77500" lnSpcReduction="20000"/>
          </a:bodyPr>
          <a:lstStyle/>
          <a:p>
            <a:pPr marL="0" indent="0">
              <a:buNone/>
            </a:pPr>
            <a:r>
              <a:rPr lang="en-US" sz="3400" dirty="0"/>
              <a:t>If you get nothing but Special Messages: </a:t>
            </a:r>
            <a:r>
              <a:rPr lang="en-US" dirty="0"/>
              <a:t>	</a:t>
            </a:r>
          </a:p>
          <a:p>
            <a:pPr marL="0" indent="0">
              <a:buNone/>
            </a:pPr>
            <a:r>
              <a:rPr lang="en-US" dirty="0"/>
              <a:t>		</a:t>
            </a:r>
            <a:r>
              <a:rPr lang="en-US" sz="2300" dirty="0"/>
              <a:t>Cop Cars, flat tire, non-functioning telephone, Hersey’s</a:t>
            </a:r>
          </a:p>
          <a:p>
            <a:pPr marL="0" indent="0">
              <a:buNone/>
            </a:pPr>
            <a:r>
              <a:rPr lang="en-US" sz="2300" dirty="0"/>
              <a:t> 		Kisses, Banana Peal, dialogue with co-workers, discussion with 		cop, memory of the secret service worker, police search</a:t>
            </a:r>
          </a:p>
          <a:p>
            <a:pPr marL="0" indent="0">
              <a:buNone/>
            </a:pPr>
            <a:endParaRPr lang="en-US" dirty="0"/>
          </a:p>
          <a:p>
            <a:pPr marL="0" indent="0">
              <a:buNone/>
            </a:pPr>
            <a:r>
              <a:rPr lang="en-US" sz="3400" dirty="0"/>
              <a:t>Isolate a special message and ask questions about how the message receiver is making meaning of that special message</a:t>
            </a:r>
          </a:p>
          <a:p>
            <a:pPr marL="0" indent="0">
              <a:buNone/>
            </a:pPr>
            <a:endParaRPr lang="en-US" dirty="0"/>
          </a:p>
          <a:p>
            <a:pPr marL="0" indent="0">
              <a:buNone/>
            </a:pPr>
            <a:r>
              <a:rPr lang="en-US" dirty="0"/>
              <a:t>Ask questions about:</a:t>
            </a:r>
          </a:p>
          <a:p>
            <a:pPr lvl="2"/>
            <a:r>
              <a:rPr lang="en-US" dirty="0"/>
              <a:t>The history of experiences with that message</a:t>
            </a:r>
          </a:p>
          <a:p>
            <a:pPr lvl="2"/>
            <a:r>
              <a:rPr lang="en-US" dirty="0"/>
              <a:t>The connections and associations made between each other message in the sequence</a:t>
            </a:r>
          </a:p>
          <a:p>
            <a:pPr lvl="2"/>
            <a:r>
              <a:rPr lang="en-US" dirty="0"/>
              <a:t>The undisclosed narrative</a:t>
            </a:r>
          </a:p>
          <a:p>
            <a:pPr marL="667512" lvl="2"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48577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6157-77F3-4A6A-A9C3-CB31C86E00E2}"/>
              </a:ext>
            </a:extLst>
          </p:cNvPr>
          <p:cNvSpPr>
            <a:spLocks noGrp="1"/>
          </p:cNvSpPr>
          <p:nvPr>
            <p:ph type="title"/>
          </p:nvPr>
        </p:nvSpPr>
        <p:spPr/>
        <p:txBody>
          <a:bodyPr/>
          <a:lstStyle/>
          <a:p>
            <a:pPr algn="ctr"/>
            <a:r>
              <a:rPr lang="en-US" dirty="0"/>
              <a:t>Clyde Dee’s Story</a:t>
            </a:r>
          </a:p>
        </p:txBody>
      </p:sp>
      <p:sp>
        <p:nvSpPr>
          <p:cNvPr id="3" name="Content Placeholder 2">
            <a:extLst>
              <a:ext uri="{FF2B5EF4-FFF2-40B4-BE49-F238E27FC236}">
                <a16:creationId xmlns:a16="http://schemas.microsoft.com/office/drawing/2014/main" id="{7157AF87-0220-431F-9A62-9BDC6DCCF9DF}"/>
              </a:ext>
            </a:extLst>
          </p:cNvPr>
          <p:cNvSpPr>
            <a:spLocks noGrp="1"/>
          </p:cNvSpPr>
          <p:nvPr>
            <p:ph idx="1"/>
          </p:nvPr>
        </p:nvSpPr>
        <p:spPr/>
        <p:txBody>
          <a:bodyPr>
            <a:normAutofit lnSpcReduction="10000"/>
          </a:bodyPr>
          <a:lstStyle/>
          <a:p>
            <a:pPr marL="27432" indent="0">
              <a:buNone/>
            </a:pPr>
            <a:r>
              <a:rPr lang="en-US" dirty="0"/>
              <a:t>Things we will Explore</a:t>
            </a:r>
          </a:p>
          <a:p>
            <a:pPr marL="1124712" lvl="2" indent="-457200">
              <a:buFont typeface="+mj-lt"/>
              <a:buAutoNum type="arabicPeriod"/>
            </a:pPr>
            <a:r>
              <a:rPr lang="en-US" dirty="0"/>
              <a:t>The way the world works to make such experiences possible</a:t>
            </a:r>
          </a:p>
          <a:p>
            <a:pPr marL="1124712" lvl="2" indent="-457200">
              <a:buFont typeface="+mj-lt"/>
              <a:buAutoNum type="arabicPeriod"/>
            </a:pPr>
            <a:r>
              <a:rPr lang="en-US" dirty="0"/>
              <a:t>The level of motivation the person has to solve the mystery</a:t>
            </a:r>
          </a:p>
          <a:p>
            <a:pPr marL="1124712" lvl="2" indent="-457200">
              <a:buFont typeface="+mj-lt"/>
              <a:buAutoNum type="arabicPeriod"/>
            </a:pPr>
            <a:r>
              <a:rPr lang="en-US" dirty="0"/>
              <a:t>The cause of the message or who specifically is responsible</a:t>
            </a:r>
          </a:p>
          <a:p>
            <a:pPr marL="1124712" lvl="2" indent="-457200">
              <a:buFont typeface="+mj-lt"/>
              <a:buAutoNum type="arabicPeriod"/>
            </a:pPr>
            <a:r>
              <a:rPr lang="en-US" dirty="0"/>
              <a:t>The possibility that believing in the message will cause the message receiver to lose his social standing</a:t>
            </a:r>
          </a:p>
          <a:p>
            <a:pPr marL="1124712" lvl="2" indent="-457200">
              <a:buFont typeface="+mj-lt"/>
              <a:buAutoNum type="arabicPeriod"/>
            </a:pPr>
            <a:r>
              <a:rPr lang="en-US" dirty="0"/>
              <a:t>The behaviors that Clyde displays that are reactions to the message</a:t>
            </a:r>
          </a:p>
          <a:p>
            <a:pPr marL="1124712" lvl="2" indent="-457200">
              <a:buFont typeface="+mj-lt"/>
              <a:buAutoNum type="arabicPeriod"/>
            </a:pPr>
            <a:r>
              <a:rPr lang="en-US" dirty="0"/>
              <a:t>The ways Clyde gets or has gotten punished for believing in the messages</a:t>
            </a:r>
          </a:p>
          <a:p>
            <a:pPr marL="1124712" lvl="2" indent="-457200">
              <a:buFont typeface="+mj-lt"/>
              <a:buAutoNum type="arabicPeriod"/>
            </a:pPr>
            <a:r>
              <a:rPr lang="en-US" dirty="0"/>
              <a:t>What other people are thinking about Clyde as a result of his experiences with the messages </a:t>
            </a:r>
          </a:p>
        </p:txBody>
      </p:sp>
    </p:spTree>
    <p:extLst>
      <p:ext uri="{BB962C8B-B14F-4D97-AF65-F5344CB8AC3E}">
        <p14:creationId xmlns:p14="http://schemas.microsoft.com/office/powerpoint/2010/main" val="222200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Suppression </a:t>
            </a:r>
          </a:p>
        </p:txBody>
      </p:sp>
      <p:sp>
        <p:nvSpPr>
          <p:cNvPr id="3" name="Content Placeholder 2"/>
          <p:cNvSpPr>
            <a:spLocks noGrp="1"/>
          </p:cNvSpPr>
          <p:nvPr>
            <p:ph idx="1"/>
          </p:nvPr>
        </p:nvSpPr>
        <p:spPr/>
        <p:txBody>
          <a:bodyPr>
            <a:normAutofit/>
          </a:bodyPr>
          <a:lstStyle/>
          <a:p>
            <a:pPr marL="0" indent="0">
              <a:buNone/>
            </a:pPr>
            <a:r>
              <a:rPr lang="en-US" dirty="0"/>
              <a:t>Through things like:</a:t>
            </a:r>
          </a:p>
          <a:p>
            <a:pPr marL="0" indent="0">
              <a:buNone/>
            </a:pPr>
            <a:endParaRPr lang="en-US" dirty="0"/>
          </a:p>
          <a:p>
            <a:pPr lvl="1">
              <a:buFont typeface="Wingdings" panose="05000000000000000000" pitchFamily="2" charset="2"/>
              <a:buChar char="Ø"/>
            </a:pPr>
            <a:r>
              <a:rPr lang="en-US" dirty="0"/>
              <a:t>stigmatic social interactions, </a:t>
            </a:r>
          </a:p>
          <a:p>
            <a:pPr lvl="1">
              <a:buFont typeface="Wingdings" panose="05000000000000000000" pitchFamily="2" charset="2"/>
              <a:buChar char="Ø"/>
            </a:pPr>
            <a:r>
              <a:rPr lang="en-US" dirty="0"/>
              <a:t>involuntary incarceration recidivism </a:t>
            </a:r>
          </a:p>
          <a:p>
            <a:pPr lvl="1">
              <a:buFont typeface="Wingdings" panose="05000000000000000000" pitchFamily="2" charset="2"/>
              <a:buChar char="Ø"/>
            </a:pPr>
            <a:r>
              <a:rPr lang="en-US" dirty="0"/>
              <a:t>and involuntary medication </a:t>
            </a:r>
          </a:p>
          <a:p>
            <a:pPr marL="0" indent="0">
              <a:buNone/>
            </a:pPr>
            <a:endParaRPr lang="en-US" dirty="0"/>
          </a:p>
          <a:p>
            <a:pPr marL="0" indent="0">
              <a:buNone/>
            </a:pPr>
            <a:r>
              <a:rPr lang="en-US" dirty="0"/>
              <a:t>the message receiver is taught that their experiences are deviant and must be concealed.</a:t>
            </a:r>
          </a:p>
        </p:txBody>
      </p:sp>
    </p:spTree>
    <p:extLst>
      <p:ext uri="{BB962C8B-B14F-4D97-AF65-F5344CB8AC3E}">
        <p14:creationId xmlns:p14="http://schemas.microsoft.com/office/powerpoint/2010/main" val="1695423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FF0000"/>
                </a:solidFill>
              </a:rPr>
              <a:t>Divergent Views</a:t>
            </a:r>
          </a:p>
        </p:txBody>
      </p:sp>
      <p:sp>
        <p:nvSpPr>
          <p:cNvPr id="4" name="Content Placeholder 3"/>
          <p:cNvSpPr>
            <a:spLocks noGrp="1"/>
          </p:cNvSpPr>
          <p:nvPr>
            <p:ph idx="1"/>
          </p:nvPr>
        </p:nvSpPr>
        <p:spPr>
          <a:xfrm>
            <a:off x="1638300" y="2590800"/>
            <a:ext cx="5867400" cy="3352800"/>
          </a:xfrm>
        </p:spPr>
        <p:txBody>
          <a:bodyPr>
            <a:normAutofit fontScale="92500" lnSpcReduction="20000"/>
          </a:bodyPr>
          <a:lstStyle/>
          <a:p>
            <a:r>
              <a:rPr lang="en-US" dirty="0"/>
              <a:t>Streams of thought about the way the world works that arise from special messages. These are thoughts that explain how the messages are possible.</a:t>
            </a:r>
          </a:p>
          <a:p>
            <a:endParaRPr lang="en-US" dirty="0"/>
          </a:p>
          <a:p>
            <a:r>
              <a:rPr lang="en-US" dirty="0"/>
              <a:t>These are speculations we make that often aren’t wrong; in fact, many may be magically be righter than mainstream ideas in a sense, but most people will tell us they are wrong.  </a:t>
            </a:r>
          </a:p>
        </p:txBody>
      </p:sp>
    </p:spTree>
    <p:extLst>
      <p:ext uri="{BB962C8B-B14F-4D97-AF65-F5344CB8AC3E}">
        <p14:creationId xmlns:p14="http://schemas.microsoft.com/office/powerpoint/2010/main" val="3848405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0395-7D93-4711-AF88-2CFF61BCA660}"/>
              </a:ext>
            </a:extLst>
          </p:cNvPr>
          <p:cNvSpPr>
            <a:spLocks noGrp="1"/>
          </p:cNvSpPr>
          <p:nvPr>
            <p:ph type="title"/>
          </p:nvPr>
        </p:nvSpPr>
        <p:spPr/>
        <p:txBody>
          <a:bodyPr/>
          <a:lstStyle/>
          <a:p>
            <a:pPr algn="ctr"/>
            <a:r>
              <a:rPr lang="en-US" dirty="0"/>
              <a:t>Validating Divergent Views</a:t>
            </a:r>
          </a:p>
        </p:txBody>
      </p:sp>
      <p:sp>
        <p:nvSpPr>
          <p:cNvPr id="3" name="Content Placeholder 2">
            <a:extLst>
              <a:ext uri="{FF2B5EF4-FFF2-40B4-BE49-F238E27FC236}">
                <a16:creationId xmlns:a16="http://schemas.microsoft.com/office/drawing/2014/main" id="{F5EAF7DE-9069-4125-AD99-7B30314DE4AD}"/>
              </a:ext>
            </a:extLst>
          </p:cNvPr>
          <p:cNvSpPr>
            <a:spLocks noGrp="1"/>
          </p:cNvSpPr>
          <p:nvPr>
            <p:ph idx="1"/>
          </p:nvPr>
        </p:nvSpPr>
        <p:spPr/>
        <p:txBody>
          <a:bodyPr/>
          <a:lstStyle/>
          <a:p>
            <a:r>
              <a:rPr lang="en-US" dirty="0"/>
              <a:t>Instead of telling me they aren’t true,</a:t>
            </a:r>
          </a:p>
          <a:p>
            <a:endParaRPr lang="en-US" dirty="0"/>
          </a:p>
          <a:p>
            <a:r>
              <a:rPr lang="en-US" dirty="0"/>
              <a:t>Normalize them, validate them add to them, talk about how they are possible</a:t>
            </a:r>
          </a:p>
        </p:txBody>
      </p:sp>
    </p:spTree>
    <p:extLst>
      <p:ext uri="{BB962C8B-B14F-4D97-AF65-F5344CB8AC3E}">
        <p14:creationId xmlns:p14="http://schemas.microsoft.com/office/powerpoint/2010/main" val="1566289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Message Crisis</a:t>
            </a:r>
          </a:p>
        </p:txBody>
      </p:sp>
      <p:graphicFrame>
        <p:nvGraphicFramePr>
          <p:cNvPr id="3" name="Object 2"/>
          <p:cNvGraphicFramePr>
            <a:graphicFrameLocks noChangeAspect="1"/>
          </p:cNvGraphicFramePr>
          <p:nvPr>
            <p:extLst/>
          </p:nvPr>
        </p:nvGraphicFramePr>
        <p:xfrm>
          <a:off x="2209800" y="1847088"/>
          <a:ext cx="4419600" cy="3962400"/>
        </p:xfrm>
        <a:graphic>
          <a:graphicData uri="http://schemas.openxmlformats.org/presentationml/2006/ole">
            <mc:AlternateContent xmlns:mc="http://schemas.openxmlformats.org/markup-compatibility/2006">
              <mc:Choice xmlns:v="urn:schemas-microsoft-com:vml" Requires="v">
                <p:oleObj spid="_x0000_s37930" name="Document" r:id="rId3" imgW="9217849" imgH="8302161" progId="Word.Document.8">
                  <p:embed/>
                </p:oleObj>
              </mc:Choice>
              <mc:Fallback>
                <p:oleObj name="Document" r:id="rId3" imgW="9217849" imgH="8302161" progId="Word.Document.8">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47088"/>
                        <a:ext cx="441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25996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Visual Aid</a:t>
            </a:r>
          </a:p>
        </p:txBody>
      </p:sp>
      <p:graphicFrame>
        <p:nvGraphicFramePr>
          <p:cNvPr id="5" name="Object 28"/>
          <p:cNvGraphicFramePr>
            <a:graphicFrameLocks noChangeAspect="1"/>
          </p:cNvGraphicFramePr>
          <p:nvPr>
            <p:extLst/>
          </p:nvPr>
        </p:nvGraphicFramePr>
        <p:xfrm>
          <a:off x="2209800" y="2057400"/>
          <a:ext cx="4403725" cy="3978275"/>
        </p:xfrm>
        <a:graphic>
          <a:graphicData uri="http://schemas.openxmlformats.org/presentationml/2006/ole">
            <mc:AlternateContent xmlns:mc="http://schemas.openxmlformats.org/markup-compatibility/2006">
              <mc:Choice xmlns:v="urn:schemas-microsoft-com:vml" Requires="v">
                <p:oleObj spid="_x0000_s38981" name="Document" r:id="rId4" imgW="9177754" imgH="8297666" progId="Word.Document.8">
                  <p:embed/>
                </p:oleObj>
              </mc:Choice>
              <mc:Fallback>
                <p:oleObj name="Document" r:id="rId4" imgW="9177754" imgH="8297666" progId="Word.Document.8">
                  <p:embed/>
                  <p:pic>
                    <p:nvPicPr>
                      <p:cNvPr id="5"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057400"/>
                        <a:ext cx="4403725"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92388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Visual Aid</a:t>
            </a:r>
          </a:p>
        </p:txBody>
      </p:sp>
      <p:graphicFrame>
        <p:nvGraphicFramePr>
          <p:cNvPr id="5" name="Object 12"/>
          <p:cNvGraphicFramePr>
            <a:graphicFrameLocks noChangeAspect="1"/>
          </p:cNvGraphicFramePr>
          <p:nvPr>
            <p:extLst/>
          </p:nvPr>
        </p:nvGraphicFramePr>
        <p:xfrm>
          <a:off x="2362200" y="2286000"/>
          <a:ext cx="4319588" cy="3890963"/>
        </p:xfrm>
        <a:graphic>
          <a:graphicData uri="http://schemas.openxmlformats.org/presentationml/2006/ole">
            <mc:AlternateContent xmlns:mc="http://schemas.openxmlformats.org/markup-compatibility/2006">
              <mc:Choice xmlns:v="urn:schemas-microsoft-com:vml" Requires="v">
                <p:oleObj spid="_x0000_s39978" name="Document" r:id="rId3" imgW="9225488" imgH="8301626" progId="Word.Document.8">
                  <p:embed/>
                </p:oleObj>
              </mc:Choice>
              <mc:Fallback>
                <p:oleObj name="Document" r:id="rId3" imgW="9225488" imgH="8301626" progId="Word.Document.8">
                  <p:embed/>
                  <p:pic>
                    <p:nvPicPr>
                      <p:cNvPr id="5" name="Object 12"/>
                      <p:cNvPicPr>
                        <a:picLocks noChangeAspect="1" noChangeArrowheads="1"/>
                      </p:cNvPicPr>
                      <p:nvPr/>
                    </p:nvPicPr>
                    <p:blipFill>
                      <a:blip r:embed="rId4"/>
                      <a:srcRect/>
                      <a:stretch>
                        <a:fillRect/>
                      </a:stretch>
                    </p:blipFill>
                    <p:spPr bwMode="auto">
                      <a:xfrm>
                        <a:off x="2362200" y="2286000"/>
                        <a:ext cx="4319588"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795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Clyde Dee’s Story</a:t>
            </a:r>
          </a:p>
        </p:txBody>
      </p:sp>
      <p:sp>
        <p:nvSpPr>
          <p:cNvPr id="3" name="Content Placeholder 2"/>
          <p:cNvSpPr>
            <a:spLocks noGrp="1"/>
          </p:cNvSpPr>
          <p:nvPr>
            <p:ph idx="1"/>
          </p:nvPr>
        </p:nvSpPr>
        <p:spPr/>
        <p:txBody>
          <a:bodyPr>
            <a:normAutofit fontScale="47500" lnSpcReduction="20000"/>
          </a:bodyPr>
          <a:lstStyle/>
          <a:p>
            <a:pPr marL="0" indent="0">
              <a:buNone/>
            </a:pPr>
            <a:r>
              <a:rPr lang="en-US" sz="5100" dirty="0"/>
              <a:t>If you get nothing but divergent views from the story . . .</a:t>
            </a:r>
          </a:p>
          <a:p>
            <a:pPr marL="0" indent="0">
              <a:buNone/>
            </a:pPr>
            <a:endParaRPr lang="en-US" dirty="0"/>
          </a:p>
          <a:p>
            <a:pPr marL="0" indent="0">
              <a:buNone/>
            </a:pPr>
            <a:r>
              <a:rPr lang="en-US" sz="3800" dirty="0"/>
              <a:t>Divergent Views: </a:t>
            </a:r>
          </a:p>
          <a:p>
            <a:pPr marL="0" indent="0">
              <a:buNone/>
            </a:pPr>
            <a:r>
              <a:rPr lang="en-US" sz="3800" dirty="0"/>
              <a:t>	I am being extorted by the mafia and encouraged to consider what it’s</a:t>
            </a:r>
          </a:p>
          <a:p>
            <a:pPr marL="0" indent="0">
              <a:buNone/>
            </a:pPr>
            <a:r>
              <a:rPr lang="en-US" sz="3800" dirty="0"/>
              <a:t>	like to be a mafia leader.  My Co-workers are breaking into the apartment 	and driving the wrench down the road. The police and high levels of 	government are behind it.  I could easily lose my 9 dollar and hour job. 	My Family is behind this</a:t>
            </a:r>
          </a:p>
          <a:p>
            <a:pPr marL="0" indent="0">
              <a:buNone/>
            </a:pPr>
            <a:endParaRPr lang="en-US" dirty="0"/>
          </a:p>
          <a:p>
            <a:pPr marL="0" indent="0" algn="ctr">
              <a:buNone/>
            </a:pPr>
            <a:r>
              <a:rPr lang="en-US" b="1" dirty="0"/>
              <a:t>DO</a:t>
            </a:r>
          </a:p>
          <a:p>
            <a:pPr algn="ctr"/>
            <a:r>
              <a:rPr lang="en-US" dirty="0"/>
              <a:t>Get excited and enthusiastic</a:t>
            </a:r>
          </a:p>
          <a:p>
            <a:pPr algn="ctr"/>
            <a:r>
              <a:rPr lang="en-US" dirty="0"/>
              <a:t>Ask for and isolate the special message experiences that have led me to these ideas</a:t>
            </a:r>
          </a:p>
          <a:p>
            <a:pPr algn="ctr"/>
            <a:r>
              <a:rPr lang="en-US" dirty="0"/>
              <a:t>Tell me this has really happened to you or others like you</a:t>
            </a:r>
          </a:p>
          <a:p>
            <a:pPr marL="0" indent="0">
              <a:buNone/>
            </a:pPr>
            <a:endParaRPr lang="en-US" dirty="0"/>
          </a:p>
          <a:p>
            <a:pPr marL="0" indent="0" algn="ctr">
              <a:buNone/>
            </a:pPr>
            <a:r>
              <a:rPr lang="en-US" b="1" dirty="0"/>
              <a:t>DO NOT</a:t>
            </a:r>
          </a:p>
          <a:p>
            <a:pPr algn="ctr"/>
            <a:r>
              <a:rPr lang="en-US" dirty="0"/>
              <a:t>Hospitalize me, </a:t>
            </a:r>
          </a:p>
          <a:p>
            <a:pPr algn="ctr"/>
            <a:r>
              <a:rPr lang="en-US" dirty="0"/>
              <a:t>Ask me if I took my Medication today</a:t>
            </a:r>
          </a:p>
          <a:p>
            <a:pPr algn="ctr"/>
            <a:r>
              <a:rPr lang="en-US" dirty="0"/>
              <a:t>Prescribe more medication</a:t>
            </a:r>
          </a:p>
          <a:p>
            <a:pPr algn="ctr"/>
            <a:r>
              <a:rPr lang="en-US" dirty="0"/>
              <a:t>Tell me I am ill</a:t>
            </a:r>
          </a:p>
        </p:txBody>
      </p:sp>
    </p:spTree>
    <p:extLst>
      <p:ext uri="{BB962C8B-B14F-4D97-AF65-F5344CB8AC3E}">
        <p14:creationId xmlns:p14="http://schemas.microsoft.com/office/powerpoint/2010/main" val="107762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Gooney-Goo-Goo Solutions</a:t>
            </a:r>
          </a:p>
        </p:txBody>
      </p:sp>
      <p:sp>
        <p:nvSpPr>
          <p:cNvPr id="3" name="Content Placeholder 2"/>
          <p:cNvSpPr>
            <a:spLocks noGrp="1"/>
          </p:cNvSpPr>
          <p:nvPr>
            <p:ph idx="1"/>
          </p:nvPr>
        </p:nvSpPr>
        <p:spPr/>
        <p:txBody>
          <a:bodyPr/>
          <a:lstStyle/>
          <a:p>
            <a:pPr marL="514350" indent="-514350" algn="ctr">
              <a:buFont typeface="+mj-lt"/>
              <a:buAutoNum type="arabicPeriod"/>
            </a:pPr>
            <a:r>
              <a:rPr lang="en-US" dirty="0"/>
              <a:t>Message Mindfulness</a:t>
            </a:r>
          </a:p>
          <a:p>
            <a:pPr marL="514350" indent="-514350" algn="ctr">
              <a:buFont typeface="+mj-lt"/>
              <a:buAutoNum type="arabicPeriod"/>
            </a:pPr>
            <a:r>
              <a:rPr lang="en-US" dirty="0"/>
              <a:t>Recovery and Reality Tasks</a:t>
            </a:r>
          </a:p>
          <a:p>
            <a:pPr marL="514350" indent="-514350" algn="ctr">
              <a:buFont typeface="+mj-lt"/>
              <a:buAutoNum type="arabicPeriod"/>
            </a:pPr>
            <a:r>
              <a:rPr lang="en-US" dirty="0"/>
              <a:t>Exploration of Mad Diversity</a:t>
            </a:r>
          </a:p>
          <a:p>
            <a:pPr marL="514350" indent="-514350" algn="ctr">
              <a:buFont typeface="+mj-lt"/>
              <a:buAutoNum type="arabicPeriod"/>
            </a:pPr>
            <a:r>
              <a:rPr lang="en-US" dirty="0"/>
              <a:t>Functional Flexible Theory</a:t>
            </a:r>
          </a:p>
          <a:p>
            <a:pPr marL="514350" indent="-514350" algn="ctr">
              <a:buFont typeface="+mj-lt"/>
              <a:buAutoNum type="arabicPeriod"/>
            </a:pPr>
            <a:r>
              <a:rPr lang="en-US" dirty="0"/>
              <a:t>Positive Self -Fulfilling Prophesy</a:t>
            </a:r>
          </a:p>
          <a:p>
            <a:pPr marL="514350" indent="-514350" algn="ctr">
              <a:buFont typeface="+mj-lt"/>
              <a:buAutoNum type="arabicPeriod"/>
            </a:pPr>
            <a:r>
              <a:rPr lang="en-US" dirty="0"/>
              <a:t>Nine Social Skills</a:t>
            </a:r>
          </a:p>
          <a:p>
            <a:pPr marL="514350" indent="-514350" algn="ctr">
              <a:buFont typeface="+mj-lt"/>
              <a:buAutoNum type="arabicPeriod"/>
            </a:pPr>
            <a:r>
              <a:rPr lang="en-US" dirty="0"/>
              <a:t>Anti-Stigma Cognitions</a:t>
            </a:r>
          </a:p>
          <a:p>
            <a:pPr marL="514350" indent="-514350" algn="ctr">
              <a:buFont typeface="+mj-lt"/>
              <a:buAutoNum type="arabicPeriod"/>
            </a:pPr>
            <a:r>
              <a:rPr lang="en-US" dirty="0"/>
              <a:t>Weller-than-Well Concept</a:t>
            </a:r>
          </a:p>
        </p:txBody>
      </p:sp>
    </p:spTree>
    <p:extLst>
      <p:ext uri="{BB962C8B-B14F-4D97-AF65-F5344CB8AC3E}">
        <p14:creationId xmlns:p14="http://schemas.microsoft.com/office/powerpoint/2010/main" val="987221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t>Structure</a:t>
            </a:r>
            <a:br>
              <a:rPr lang="en-US" b="1" dirty="0"/>
            </a:br>
            <a:r>
              <a:rPr lang="en-US" sz="2000" b="1" dirty="0"/>
              <a:t>Taking the Jargon and the Solutions and Creating a Narrative</a:t>
            </a:r>
            <a:endParaRPr lang="en-US" b="1" dirty="0"/>
          </a:p>
        </p:txBody>
      </p:sp>
      <p:sp>
        <p:nvSpPr>
          <p:cNvPr id="4" name="Content Placeholder 3"/>
          <p:cNvSpPr>
            <a:spLocks noGrp="1"/>
          </p:cNvSpPr>
          <p:nvPr>
            <p:ph idx="1"/>
          </p:nvPr>
        </p:nvSpPr>
        <p:spPr>
          <a:xfrm>
            <a:off x="457200" y="1981200"/>
            <a:ext cx="8153400" cy="4867379"/>
          </a:xfrm>
        </p:spPr>
        <p:txBody>
          <a:bodyPr numCol="1">
            <a:normAutofit fontScale="55000" lnSpcReduction="20000"/>
          </a:bodyPr>
          <a:lstStyle/>
          <a:p>
            <a:pPr marL="0" indent="0" algn="ctr">
              <a:buNone/>
            </a:pPr>
            <a:r>
              <a:rPr lang="en-US" b="1" dirty="0">
                <a:solidFill>
                  <a:srgbClr val="FF0000"/>
                </a:solidFill>
              </a:rPr>
              <a:t>Special Messages</a:t>
            </a:r>
          </a:p>
          <a:p>
            <a:pPr marL="0" indent="0" algn="ctr">
              <a:buNone/>
            </a:pPr>
            <a:r>
              <a:rPr lang="en-US" b="1" dirty="0">
                <a:solidFill>
                  <a:srgbClr val="FF0000"/>
                </a:solidFill>
              </a:rPr>
              <a:t>Divergent Views</a:t>
            </a:r>
          </a:p>
          <a:p>
            <a:pPr marL="0" indent="0" algn="ctr">
              <a:buNone/>
            </a:pPr>
            <a:r>
              <a:rPr lang="en-US" b="1" dirty="0">
                <a:solidFill>
                  <a:srgbClr val="00B0F0"/>
                </a:solidFill>
              </a:rPr>
              <a:t>Message Mindfulness</a:t>
            </a:r>
          </a:p>
          <a:p>
            <a:pPr marL="0" indent="0" algn="ctr">
              <a:buNone/>
            </a:pPr>
            <a:endParaRPr lang="en-US" b="1" dirty="0">
              <a:solidFill>
                <a:srgbClr val="00B0F0"/>
              </a:solidFill>
            </a:endParaRPr>
          </a:p>
          <a:p>
            <a:pPr marL="0" indent="0" algn="ctr">
              <a:buNone/>
            </a:pPr>
            <a:r>
              <a:rPr lang="en-US" b="1" dirty="0">
                <a:solidFill>
                  <a:srgbClr val="FF0000"/>
                </a:solidFill>
              </a:rPr>
              <a:t>Sleuthing</a:t>
            </a:r>
          </a:p>
          <a:p>
            <a:pPr marL="0" indent="0" algn="ctr">
              <a:buNone/>
            </a:pPr>
            <a:r>
              <a:rPr lang="en-US" b="1" dirty="0">
                <a:solidFill>
                  <a:srgbClr val="00B0F0"/>
                </a:solidFill>
              </a:rPr>
              <a:t>R+R Tasks</a:t>
            </a:r>
          </a:p>
          <a:p>
            <a:pPr marL="0" indent="0" algn="ctr">
              <a:buNone/>
            </a:pPr>
            <a:endParaRPr lang="en-US" b="1" dirty="0">
              <a:solidFill>
                <a:srgbClr val="00B0F0"/>
              </a:solidFill>
            </a:endParaRPr>
          </a:p>
          <a:p>
            <a:pPr marL="0" indent="0" algn="ctr">
              <a:buNone/>
            </a:pPr>
            <a:r>
              <a:rPr lang="en-US" b="1" dirty="0">
                <a:solidFill>
                  <a:srgbClr val="FF0000"/>
                </a:solidFill>
              </a:rPr>
              <a:t>Theory</a:t>
            </a:r>
          </a:p>
          <a:p>
            <a:pPr marL="0" indent="0" algn="ctr">
              <a:buNone/>
            </a:pPr>
            <a:r>
              <a:rPr lang="en-US" b="1" dirty="0">
                <a:solidFill>
                  <a:srgbClr val="00B0F0"/>
                </a:solidFill>
              </a:rPr>
              <a:t>Exploring Mad Diversity </a:t>
            </a:r>
            <a:endParaRPr lang="en-US" b="1" dirty="0">
              <a:solidFill>
                <a:srgbClr val="FF0000"/>
              </a:solidFill>
            </a:endParaRPr>
          </a:p>
          <a:p>
            <a:pPr marL="0" indent="0" algn="ctr">
              <a:buNone/>
            </a:pPr>
            <a:r>
              <a:rPr lang="en-US" b="1" dirty="0">
                <a:solidFill>
                  <a:srgbClr val="00B0F0"/>
                </a:solidFill>
              </a:rPr>
              <a:t>Function Flexible Theory Styles</a:t>
            </a:r>
          </a:p>
          <a:p>
            <a:pPr marL="0" indent="0" algn="ctr">
              <a:buNone/>
            </a:pPr>
            <a:endParaRPr lang="en-US" b="1" dirty="0">
              <a:solidFill>
                <a:srgbClr val="00B0F0"/>
              </a:solidFill>
            </a:endParaRPr>
          </a:p>
          <a:p>
            <a:pPr marL="0" indent="0" algn="ctr">
              <a:buNone/>
            </a:pPr>
            <a:r>
              <a:rPr lang="en-US" b="1" dirty="0">
                <a:solidFill>
                  <a:srgbClr val="FF0000"/>
                </a:solidFill>
              </a:rPr>
              <a:t>Tricksters</a:t>
            </a:r>
          </a:p>
          <a:p>
            <a:pPr marL="0" indent="0" algn="ctr">
              <a:buNone/>
            </a:pPr>
            <a:r>
              <a:rPr lang="en-US" b="1" dirty="0">
                <a:solidFill>
                  <a:srgbClr val="00B0F0"/>
                </a:solidFill>
              </a:rPr>
              <a:t>Positive Self fulfilling Prophesy</a:t>
            </a:r>
          </a:p>
          <a:p>
            <a:pPr marL="0" indent="0" algn="ctr">
              <a:buNone/>
            </a:pPr>
            <a:endParaRPr lang="en-US" b="1" dirty="0">
              <a:solidFill>
                <a:srgbClr val="00B0F0"/>
              </a:solidFill>
            </a:endParaRPr>
          </a:p>
          <a:p>
            <a:pPr marL="0" indent="0" algn="ctr">
              <a:buNone/>
            </a:pPr>
            <a:r>
              <a:rPr lang="en-US" b="1" dirty="0">
                <a:solidFill>
                  <a:srgbClr val="FF0000"/>
                </a:solidFill>
              </a:rPr>
              <a:t>Retaliation Reactions </a:t>
            </a:r>
          </a:p>
          <a:p>
            <a:pPr marL="0" indent="0" algn="ctr">
              <a:buNone/>
            </a:pPr>
            <a:r>
              <a:rPr lang="en-US" b="1" dirty="0">
                <a:solidFill>
                  <a:srgbClr val="FF0000"/>
                </a:solidFill>
              </a:rPr>
              <a:t>Social Sanctions</a:t>
            </a:r>
          </a:p>
          <a:p>
            <a:pPr marL="0" indent="0" algn="ctr">
              <a:buNone/>
            </a:pPr>
            <a:r>
              <a:rPr lang="en-US" b="1" dirty="0">
                <a:solidFill>
                  <a:srgbClr val="00B0F0"/>
                </a:solidFill>
              </a:rPr>
              <a:t>Nine Behavioral Skills</a:t>
            </a:r>
          </a:p>
          <a:p>
            <a:pPr marL="0" indent="0" algn="ctr">
              <a:buNone/>
            </a:pPr>
            <a:endParaRPr lang="en-US" b="1" dirty="0">
              <a:solidFill>
                <a:srgbClr val="00B0F0"/>
              </a:solidFill>
            </a:endParaRPr>
          </a:p>
          <a:p>
            <a:pPr marL="0" indent="0" algn="ctr">
              <a:buNone/>
            </a:pPr>
            <a:r>
              <a:rPr lang="en-US" b="1" dirty="0">
                <a:solidFill>
                  <a:srgbClr val="FF0000"/>
                </a:solidFill>
              </a:rPr>
              <a:t>Stigma</a:t>
            </a:r>
          </a:p>
          <a:p>
            <a:pPr marL="0" indent="0" algn="ctr">
              <a:buNone/>
            </a:pPr>
            <a:r>
              <a:rPr lang="en-US" b="1" dirty="0">
                <a:solidFill>
                  <a:srgbClr val="00B0F0"/>
                </a:solidFill>
              </a:rPr>
              <a:t>Anti-Stigma Cognitive Skills</a:t>
            </a:r>
          </a:p>
          <a:p>
            <a:pPr marL="0" indent="0" algn="ctr">
              <a:buNone/>
            </a:pPr>
            <a:r>
              <a:rPr lang="en-US" b="1" dirty="0">
                <a:solidFill>
                  <a:srgbClr val="00B0F0"/>
                </a:solidFill>
              </a:rPr>
              <a:t>Weller Than Well </a:t>
            </a:r>
          </a:p>
          <a:p>
            <a:pPr marL="514350" indent="-514350">
              <a:buFont typeface="+mj-lt"/>
              <a:buAutoNum type="arabicPeriod"/>
            </a:pPr>
            <a:endParaRPr lang="en-US" dirty="0">
              <a:solidFill>
                <a:srgbClr val="00B0F0"/>
              </a:solidFill>
            </a:endParaRPr>
          </a:p>
        </p:txBody>
      </p:sp>
    </p:spTree>
    <p:extLst>
      <p:ext uri="{BB962C8B-B14F-4D97-AF65-F5344CB8AC3E}">
        <p14:creationId xmlns:p14="http://schemas.microsoft.com/office/powerpoint/2010/main" val="3499551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Message Mindfulness</a:t>
            </a:r>
          </a:p>
        </p:txBody>
      </p:sp>
      <p:sp>
        <p:nvSpPr>
          <p:cNvPr id="3" name="Content Placeholder 2"/>
          <p:cNvSpPr>
            <a:spLocks noGrp="1"/>
          </p:cNvSpPr>
          <p:nvPr>
            <p:ph idx="1"/>
          </p:nvPr>
        </p:nvSpPr>
        <p:spPr>
          <a:xfrm>
            <a:off x="1524000" y="2590800"/>
            <a:ext cx="6553200" cy="2712720"/>
          </a:xfrm>
        </p:spPr>
        <p:txBody>
          <a:bodyPr/>
          <a:lstStyle/>
          <a:p>
            <a:pPr marL="0" indent="0">
              <a:buNone/>
            </a:pPr>
            <a:r>
              <a:rPr lang="en-US" dirty="0"/>
              <a:t>Being able to identify the message experiences without concern for what caused them or what they look like. Letting go of the divergent views.  Not judging or emotionally responding to the fact that the message happened.</a:t>
            </a:r>
          </a:p>
        </p:txBody>
      </p:sp>
    </p:spTree>
    <p:extLst>
      <p:ext uri="{BB962C8B-B14F-4D97-AF65-F5344CB8AC3E}">
        <p14:creationId xmlns:p14="http://schemas.microsoft.com/office/powerpoint/2010/main" val="3285323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a:t>What Do You See?</a:t>
            </a:r>
            <a:br>
              <a:rPr lang="en-US" b="1" dirty="0"/>
            </a:br>
            <a:r>
              <a:rPr lang="en-US" sz="2000" b="1" dirty="0"/>
              <a:t>Each dot is a </a:t>
            </a:r>
            <a:r>
              <a:rPr lang="en-US" sz="2000" b="1" i="1" dirty="0"/>
              <a:t>special message</a:t>
            </a:r>
            <a:br>
              <a:rPr lang="en-US" b="1" dirty="0"/>
            </a:br>
            <a:r>
              <a:rPr lang="en-US" sz="1800" b="1" dirty="0"/>
              <a:t>If you say Fish, you will be deemed Delusional</a:t>
            </a:r>
            <a:br>
              <a:rPr lang="en-US" sz="1800" b="1" dirty="0"/>
            </a:br>
            <a:r>
              <a:rPr lang="en-US" sz="1800" b="1" dirty="0"/>
              <a:t>But can you take those dots and make a career or a family instead? </a:t>
            </a:r>
            <a:endParaRPr lang="en-US" b="1"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3221" b="12860"/>
          <a:stretch/>
        </p:blipFill>
        <p:spPr bwMode="auto">
          <a:xfrm>
            <a:off x="1600200" y="2819400"/>
            <a:ext cx="5943600" cy="3514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408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Suppression</a:t>
            </a:r>
            <a:endParaRPr lang="en-US" dirty="0"/>
          </a:p>
        </p:txBody>
      </p:sp>
      <p:sp>
        <p:nvSpPr>
          <p:cNvPr id="3" name="Content Placeholder 2"/>
          <p:cNvSpPr>
            <a:spLocks noGrp="1"/>
          </p:cNvSpPr>
          <p:nvPr>
            <p:ph idx="1"/>
          </p:nvPr>
        </p:nvSpPr>
        <p:spPr/>
        <p:txBody>
          <a:bodyPr/>
          <a:lstStyle/>
          <a:p>
            <a:r>
              <a:rPr lang="en-US" dirty="0"/>
              <a:t>We learn in different ways and at different speeds that we experience consequences for having involuntary experiences. </a:t>
            </a:r>
          </a:p>
          <a:p>
            <a:endParaRPr lang="en-US" dirty="0"/>
          </a:p>
          <a:p>
            <a:r>
              <a:rPr lang="en-US" dirty="0"/>
              <a:t>In many cases, it can make us have more negative, involuntary experiences when </a:t>
            </a:r>
          </a:p>
          <a:p>
            <a:pPr lvl="2"/>
            <a:r>
              <a:rPr lang="en-US" dirty="0"/>
              <a:t>we don’t accept what is happening to us,  </a:t>
            </a:r>
          </a:p>
          <a:p>
            <a:pPr lvl="2"/>
            <a:r>
              <a:rPr lang="en-US" dirty="0"/>
              <a:t>we deepen our reactivity against them</a:t>
            </a:r>
          </a:p>
          <a:p>
            <a:pPr lvl="2"/>
            <a:r>
              <a:rPr lang="en-US" dirty="0"/>
              <a:t>we don’t soothe or heal the negativity</a:t>
            </a:r>
          </a:p>
          <a:p>
            <a:endParaRPr lang="en-US" dirty="0"/>
          </a:p>
        </p:txBody>
      </p:sp>
    </p:spTree>
    <p:extLst>
      <p:ext uri="{BB962C8B-B14F-4D97-AF65-F5344CB8AC3E}">
        <p14:creationId xmlns:p14="http://schemas.microsoft.com/office/powerpoint/2010/main" val="329113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8305800" cy="1143000"/>
          </a:xfrm>
        </p:spPr>
        <p:txBody>
          <a:bodyPr>
            <a:normAutofit fontScale="90000"/>
          </a:bodyPr>
          <a:lstStyle/>
          <a:p>
            <a:pPr algn="ctr"/>
            <a:r>
              <a:rPr lang="en-US" i="1" dirty="0">
                <a:solidFill>
                  <a:srgbClr val="FF0000"/>
                </a:solidFill>
              </a:rPr>
              <a:t>Sleuthing</a:t>
            </a:r>
            <a:r>
              <a:rPr lang="en-US" i="1" dirty="0"/>
              <a:t> and Recovery and Reality Tasks</a:t>
            </a:r>
            <a:endParaRPr lang="en-US" dirty="0"/>
          </a:p>
        </p:txBody>
      </p:sp>
    </p:spTree>
    <p:extLst>
      <p:ext uri="{BB962C8B-B14F-4D97-AF65-F5344CB8AC3E}">
        <p14:creationId xmlns:p14="http://schemas.microsoft.com/office/powerpoint/2010/main" val="2511126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rPr>
              <a:t>Sleuthing:</a:t>
            </a:r>
          </a:p>
        </p:txBody>
      </p:sp>
      <p:sp>
        <p:nvSpPr>
          <p:cNvPr id="3" name="Content Placeholder 2"/>
          <p:cNvSpPr>
            <a:spLocks noGrp="1"/>
          </p:cNvSpPr>
          <p:nvPr>
            <p:ph idx="1"/>
          </p:nvPr>
        </p:nvSpPr>
        <p:spPr>
          <a:xfrm>
            <a:off x="1447800" y="2209800"/>
            <a:ext cx="6248400" cy="3931920"/>
          </a:xfrm>
        </p:spPr>
        <p:txBody>
          <a:bodyPr>
            <a:normAutofit fontScale="85000" lnSpcReduction="20000"/>
          </a:bodyPr>
          <a:lstStyle/>
          <a:p>
            <a:pPr>
              <a:buNone/>
            </a:pPr>
            <a:r>
              <a:rPr lang="en-US" dirty="0"/>
              <a:t>	</a:t>
            </a:r>
          </a:p>
          <a:p>
            <a:pPr marL="0" indent="0">
              <a:buNone/>
            </a:pPr>
            <a:r>
              <a:rPr lang="en-US" dirty="0"/>
              <a:t>A state of mind in which we are straining to find the truth about special messages.  This works with our powerful affective state and may seem like a way of surviving or exploring.</a:t>
            </a:r>
          </a:p>
          <a:p>
            <a:pPr marL="514350" indent="-514350">
              <a:buFont typeface="+mj-lt"/>
              <a:buAutoNum type="arabicPeriod"/>
            </a:pPr>
            <a:endParaRPr lang="en-US" dirty="0"/>
          </a:p>
          <a:p>
            <a:pPr marL="0" indent="0">
              <a:buNone/>
            </a:pPr>
            <a:r>
              <a:rPr lang="en-US" dirty="0"/>
              <a:t>Once we develop a divergent view we sleuth hard for more evidence to confirm the divergent views (a rational process) and we discover more types of messages</a:t>
            </a:r>
          </a:p>
          <a:p>
            <a:pPr marL="514350" indent="-514350">
              <a:buFont typeface="+mj-lt"/>
              <a:buAutoNum type="arabicPeriod"/>
            </a:pPr>
            <a:endParaRPr lang="en-US" dirty="0"/>
          </a:p>
          <a:p>
            <a:pPr marL="0" indent="0">
              <a:buNone/>
            </a:pPr>
            <a:r>
              <a:rPr lang="en-US" dirty="0"/>
              <a:t>As Special Messages build up we sleuth and more Divergent Views that get formed.</a:t>
            </a:r>
          </a:p>
          <a:p>
            <a:pPr>
              <a:buNone/>
            </a:pPr>
            <a:endParaRPr lang="en-US" dirty="0"/>
          </a:p>
          <a:p>
            <a:pPr>
              <a:buNone/>
            </a:pPr>
            <a:endParaRPr lang="en-US" dirty="0"/>
          </a:p>
          <a:p>
            <a:endParaRPr lang="en-US" dirty="0"/>
          </a:p>
        </p:txBody>
      </p:sp>
    </p:spTree>
    <p:extLst>
      <p:ext uri="{BB962C8B-B14F-4D97-AF65-F5344CB8AC3E}">
        <p14:creationId xmlns:p14="http://schemas.microsoft.com/office/powerpoint/2010/main" val="2547448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Visual Aid</a:t>
            </a:r>
          </a:p>
        </p:txBody>
      </p:sp>
      <p:graphicFrame>
        <p:nvGraphicFramePr>
          <p:cNvPr id="5" name="Object 12"/>
          <p:cNvGraphicFramePr>
            <a:graphicFrameLocks noChangeAspect="1"/>
          </p:cNvGraphicFramePr>
          <p:nvPr>
            <p:extLst/>
          </p:nvPr>
        </p:nvGraphicFramePr>
        <p:xfrm>
          <a:off x="2362200" y="2286000"/>
          <a:ext cx="4319588" cy="3890963"/>
        </p:xfrm>
        <a:graphic>
          <a:graphicData uri="http://schemas.openxmlformats.org/presentationml/2006/ole">
            <mc:AlternateContent xmlns:mc="http://schemas.openxmlformats.org/markup-compatibility/2006">
              <mc:Choice xmlns:v="urn:schemas-microsoft-com:vml" Requires="v">
                <p:oleObj spid="_x0000_s41002" name="Document" r:id="rId3" imgW="9225488" imgH="8301626" progId="Word.Document.8">
                  <p:embed/>
                </p:oleObj>
              </mc:Choice>
              <mc:Fallback>
                <p:oleObj name="Document" r:id="rId3" imgW="9225488" imgH="8301626" progId="Word.Document.8">
                  <p:embed/>
                  <p:pic>
                    <p:nvPicPr>
                      <p:cNvPr id="5" name="Object 12"/>
                      <p:cNvPicPr>
                        <a:picLocks noChangeAspect="1" noChangeArrowheads="1"/>
                      </p:cNvPicPr>
                      <p:nvPr/>
                    </p:nvPicPr>
                    <p:blipFill>
                      <a:blip r:embed="rId4"/>
                      <a:srcRect/>
                      <a:stretch>
                        <a:fillRect/>
                      </a:stretch>
                    </p:blipFill>
                    <p:spPr bwMode="auto">
                      <a:xfrm>
                        <a:off x="2362200" y="2286000"/>
                        <a:ext cx="4319588"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58889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Visual Aid</a:t>
            </a:r>
          </a:p>
        </p:txBody>
      </p:sp>
      <p:graphicFrame>
        <p:nvGraphicFramePr>
          <p:cNvPr id="3" name="Object 2"/>
          <p:cNvGraphicFramePr>
            <a:graphicFrameLocks noChangeAspect="1"/>
          </p:cNvGraphicFramePr>
          <p:nvPr>
            <p:extLst/>
          </p:nvPr>
        </p:nvGraphicFramePr>
        <p:xfrm>
          <a:off x="2062163" y="1828800"/>
          <a:ext cx="4416425" cy="3978275"/>
        </p:xfrm>
        <a:graphic>
          <a:graphicData uri="http://schemas.openxmlformats.org/presentationml/2006/ole">
            <mc:AlternateContent xmlns:mc="http://schemas.openxmlformats.org/markup-compatibility/2006">
              <mc:Choice xmlns:v="urn:schemas-microsoft-com:vml" Requires="v">
                <p:oleObj spid="_x0000_s42026" name="Document" r:id="rId3" imgW="9225488" imgH="8297666" progId="Word.Document.8">
                  <p:embed/>
                </p:oleObj>
              </mc:Choice>
              <mc:Fallback>
                <p:oleObj name="Document" r:id="rId3" imgW="9225488" imgH="8297666" progId="Word.Document.8">
                  <p:embed/>
                  <p:pic>
                    <p:nvPicPr>
                      <p:cNvPr id="3" name="Object 2"/>
                      <p:cNvPicPr>
                        <a:picLocks noChangeAspect="1" noChangeArrowheads="1"/>
                      </p:cNvPicPr>
                      <p:nvPr/>
                    </p:nvPicPr>
                    <p:blipFill>
                      <a:blip r:embed="rId4"/>
                      <a:srcRect/>
                      <a:stretch>
                        <a:fillRect/>
                      </a:stretch>
                    </p:blipFill>
                    <p:spPr bwMode="auto">
                      <a:xfrm>
                        <a:off x="2062163" y="1828800"/>
                        <a:ext cx="4416425"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16873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Visual Aid</a:t>
            </a:r>
          </a:p>
        </p:txBody>
      </p:sp>
      <p:graphicFrame>
        <p:nvGraphicFramePr>
          <p:cNvPr id="3" name="Object 2"/>
          <p:cNvGraphicFramePr>
            <a:graphicFrameLocks noChangeAspect="1"/>
          </p:cNvGraphicFramePr>
          <p:nvPr>
            <p:extLst/>
          </p:nvPr>
        </p:nvGraphicFramePr>
        <p:xfrm>
          <a:off x="1828800" y="2209800"/>
          <a:ext cx="5067300" cy="4008438"/>
        </p:xfrm>
        <a:graphic>
          <a:graphicData uri="http://schemas.openxmlformats.org/presentationml/2006/ole">
            <mc:AlternateContent xmlns:mc="http://schemas.openxmlformats.org/markup-compatibility/2006">
              <mc:Choice xmlns:v="urn:schemas-microsoft-com:vml" Requires="v">
                <p:oleObj spid="_x0000_s43050" name="Document" r:id="rId3" imgW="9322456" imgH="7162010" progId="Word.Document.8">
                  <p:embed/>
                </p:oleObj>
              </mc:Choice>
              <mc:Fallback>
                <p:oleObj name="Document" r:id="rId3" imgW="9322456" imgH="7162010" progId="Word.Document.8">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09800"/>
                        <a:ext cx="5067300" cy="400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77304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Message Crisis</a:t>
            </a:r>
          </a:p>
        </p:txBody>
      </p:sp>
      <p:graphicFrame>
        <p:nvGraphicFramePr>
          <p:cNvPr id="3" name="Object 2"/>
          <p:cNvGraphicFramePr>
            <a:graphicFrameLocks noChangeAspect="1"/>
          </p:cNvGraphicFramePr>
          <p:nvPr>
            <p:extLst/>
          </p:nvPr>
        </p:nvGraphicFramePr>
        <p:xfrm>
          <a:off x="2209800" y="1847088"/>
          <a:ext cx="4419600" cy="3962400"/>
        </p:xfrm>
        <a:graphic>
          <a:graphicData uri="http://schemas.openxmlformats.org/presentationml/2006/ole">
            <mc:AlternateContent xmlns:mc="http://schemas.openxmlformats.org/markup-compatibility/2006">
              <mc:Choice xmlns:v="urn:schemas-microsoft-com:vml" Requires="v">
                <p:oleObj spid="_x0000_s44074" name="Document" r:id="rId3" imgW="9217849" imgH="8302161" progId="Word.Document.8">
                  <p:embed/>
                </p:oleObj>
              </mc:Choice>
              <mc:Fallback>
                <p:oleObj name="Document" r:id="rId3" imgW="9217849" imgH="8302161" progId="Word.Document.8">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47088"/>
                        <a:ext cx="441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37479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9DD32-A2F0-4DFE-9CFF-952927641EF6}"/>
              </a:ext>
            </a:extLst>
          </p:cNvPr>
          <p:cNvSpPr>
            <a:spLocks noGrp="1"/>
          </p:cNvSpPr>
          <p:nvPr>
            <p:ph type="title"/>
          </p:nvPr>
        </p:nvSpPr>
        <p:spPr/>
        <p:txBody>
          <a:bodyPr/>
          <a:lstStyle/>
          <a:p>
            <a:pPr algn="ctr"/>
            <a:r>
              <a:rPr lang="en-US" dirty="0"/>
              <a:t>Sleuth with me</a:t>
            </a:r>
          </a:p>
        </p:txBody>
      </p:sp>
      <p:sp>
        <p:nvSpPr>
          <p:cNvPr id="5" name="Content Placeholder 4">
            <a:extLst>
              <a:ext uri="{FF2B5EF4-FFF2-40B4-BE49-F238E27FC236}">
                <a16:creationId xmlns:a16="http://schemas.microsoft.com/office/drawing/2014/main" id="{53B0F05B-692E-484A-A784-BE32B4CF75FE}"/>
              </a:ext>
            </a:extLst>
          </p:cNvPr>
          <p:cNvSpPr>
            <a:spLocks noGrp="1"/>
          </p:cNvSpPr>
          <p:nvPr>
            <p:ph idx="1"/>
          </p:nvPr>
        </p:nvSpPr>
        <p:spPr/>
        <p:txBody>
          <a:bodyPr/>
          <a:lstStyle/>
          <a:p>
            <a:r>
              <a:rPr lang="en-US" dirty="0"/>
              <a:t>Instead of telling me not to sleuth</a:t>
            </a:r>
          </a:p>
          <a:p>
            <a:endParaRPr lang="en-US" dirty="0"/>
          </a:p>
          <a:p>
            <a:r>
              <a:rPr lang="en-US" dirty="0"/>
              <a:t>Sleuth with me, help me uncover the special messages and divergent views . . . Tell me what you would think</a:t>
            </a:r>
          </a:p>
          <a:p>
            <a:endParaRPr lang="en-US" dirty="0"/>
          </a:p>
          <a:p>
            <a:r>
              <a:rPr lang="en-US" dirty="0"/>
              <a:t>Collaborate</a:t>
            </a:r>
          </a:p>
        </p:txBody>
      </p:sp>
    </p:spTree>
    <p:extLst>
      <p:ext uri="{BB962C8B-B14F-4D97-AF65-F5344CB8AC3E}">
        <p14:creationId xmlns:p14="http://schemas.microsoft.com/office/powerpoint/2010/main" val="16428219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Clyde Dee’s Story</a:t>
            </a:r>
          </a:p>
        </p:txBody>
      </p:sp>
      <p:sp>
        <p:nvSpPr>
          <p:cNvPr id="3" name="Content Placeholder 2"/>
          <p:cNvSpPr>
            <a:spLocks noGrp="1"/>
          </p:cNvSpPr>
          <p:nvPr>
            <p:ph idx="1"/>
          </p:nvPr>
        </p:nvSpPr>
        <p:spPr/>
        <p:txBody>
          <a:bodyPr>
            <a:normAutofit lnSpcReduction="10000"/>
          </a:bodyPr>
          <a:lstStyle/>
          <a:p>
            <a:pPr marL="0" indent="0">
              <a:buNone/>
            </a:pPr>
            <a:r>
              <a:rPr lang="en-US" dirty="0"/>
              <a:t>Sleuthing: </a:t>
            </a:r>
          </a:p>
          <a:p>
            <a:pPr marL="0" indent="0">
              <a:buNone/>
            </a:pPr>
            <a:r>
              <a:rPr lang="en-US" dirty="0"/>
              <a:t>	</a:t>
            </a:r>
            <a:r>
              <a:rPr lang="en-US" sz="1800" dirty="0"/>
              <a:t>I am quite motivated to look for more clues and give my power to 	each 	new message I come across. I am emotionally reactive to each one I come 	across as if it is a death threat. Therefore, I puzzle over it making 	intense 	meaning to sooth and justify my emotions.</a:t>
            </a:r>
          </a:p>
          <a:p>
            <a:pPr marL="0" indent="0">
              <a:buNone/>
            </a:pPr>
            <a:endParaRPr lang="en-US" sz="1800" dirty="0"/>
          </a:p>
          <a:p>
            <a:pPr marL="0" indent="0" algn="ctr">
              <a:buNone/>
            </a:pPr>
            <a:r>
              <a:rPr lang="en-US" sz="1800" b="1" dirty="0"/>
              <a:t>Do:</a:t>
            </a:r>
            <a:endParaRPr lang="en-US" sz="1800" dirty="0"/>
          </a:p>
          <a:p>
            <a:pPr algn="ctr"/>
            <a:r>
              <a:rPr lang="en-US" sz="1800" dirty="0"/>
              <a:t>Share your own speculations, interest in concern</a:t>
            </a:r>
          </a:p>
          <a:p>
            <a:pPr algn="ctr"/>
            <a:r>
              <a:rPr lang="en-US" sz="1800" dirty="0"/>
              <a:t>Be confused and yet flexible</a:t>
            </a:r>
          </a:p>
          <a:p>
            <a:pPr algn="ctr"/>
            <a:endParaRPr lang="en-US" sz="1800" dirty="0"/>
          </a:p>
          <a:p>
            <a:pPr marL="0" indent="0" algn="ctr">
              <a:buNone/>
            </a:pPr>
            <a:r>
              <a:rPr lang="en-US" sz="1800" b="1" dirty="0"/>
              <a:t>Do Not</a:t>
            </a:r>
          </a:p>
          <a:p>
            <a:pPr algn="ctr">
              <a:buFont typeface="Arial" panose="020B0604020202020204" pitchFamily="34" charset="0"/>
              <a:buChar char="•"/>
            </a:pPr>
            <a:r>
              <a:rPr lang="en-US" sz="1800" dirty="0"/>
              <a:t>Ignore me and roll your eyes</a:t>
            </a:r>
          </a:p>
          <a:p>
            <a:pPr algn="ctr">
              <a:buFont typeface="Arial" panose="020B0604020202020204" pitchFamily="34" charset="0"/>
              <a:buChar char="•"/>
            </a:pPr>
            <a:r>
              <a:rPr lang="en-US" sz="1800" dirty="0"/>
              <a:t>Tell me that if I am going to keep doing this I am going to make myself crazy</a:t>
            </a:r>
          </a:p>
        </p:txBody>
      </p:sp>
    </p:spTree>
    <p:extLst>
      <p:ext uri="{BB962C8B-B14F-4D97-AF65-F5344CB8AC3E}">
        <p14:creationId xmlns:p14="http://schemas.microsoft.com/office/powerpoint/2010/main" val="1475895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R+R Tasks</a:t>
            </a:r>
          </a:p>
        </p:txBody>
      </p:sp>
      <p:sp>
        <p:nvSpPr>
          <p:cNvPr id="4" name="Content Placeholder 3"/>
          <p:cNvSpPr>
            <a:spLocks noGrp="1"/>
          </p:cNvSpPr>
          <p:nvPr>
            <p:ph idx="1"/>
          </p:nvPr>
        </p:nvSpPr>
        <p:spPr>
          <a:xfrm>
            <a:off x="1447800" y="2209800"/>
            <a:ext cx="6019800" cy="4160520"/>
          </a:xfrm>
        </p:spPr>
        <p:txBody>
          <a:bodyPr>
            <a:normAutofit fontScale="85000" lnSpcReduction="20000"/>
          </a:bodyPr>
          <a:lstStyle/>
          <a:p>
            <a:pPr>
              <a:buNone/>
            </a:pPr>
            <a:endParaRPr lang="en-US" sz="4200" dirty="0"/>
          </a:p>
          <a:p>
            <a:pPr marL="0" indent="0">
              <a:buNone/>
            </a:pPr>
            <a:r>
              <a:rPr lang="en-US" dirty="0"/>
              <a:t>These are grounding activities that can give you rest and relaxation from your message experience.  </a:t>
            </a:r>
          </a:p>
          <a:p>
            <a:pPr marL="0" indent="0">
              <a:buNone/>
            </a:pPr>
            <a:endParaRPr lang="en-US" dirty="0"/>
          </a:p>
          <a:p>
            <a:pPr marL="0" indent="0">
              <a:buNone/>
            </a:pPr>
            <a:r>
              <a:rPr lang="en-US" dirty="0"/>
              <a:t>They involve distracting mastery tasks that can help us focus and heal trauma, by building self-esteem in ways that address survival needs.  </a:t>
            </a:r>
          </a:p>
          <a:p>
            <a:pPr marL="0" indent="0">
              <a:buNone/>
            </a:pPr>
            <a:endParaRPr lang="en-US" dirty="0"/>
          </a:p>
          <a:p>
            <a:pPr marL="0" indent="0">
              <a:buNone/>
            </a:pPr>
            <a:r>
              <a:rPr lang="en-US" dirty="0"/>
              <a:t>They are different in each person and involve understanding and building upon our natural strengths and inclinations</a:t>
            </a:r>
          </a:p>
        </p:txBody>
      </p:sp>
    </p:spTree>
    <p:extLst>
      <p:ext uri="{BB962C8B-B14F-4D97-AF65-F5344CB8AC3E}">
        <p14:creationId xmlns:p14="http://schemas.microsoft.com/office/powerpoint/2010/main" val="3905857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R+R Tasks (During Message Crisis)</a:t>
            </a:r>
            <a:endParaRPr lang="en-US" dirty="0"/>
          </a:p>
        </p:txBody>
      </p:sp>
      <p:graphicFrame>
        <p:nvGraphicFramePr>
          <p:cNvPr id="4" name="Object 3"/>
          <p:cNvGraphicFramePr>
            <a:graphicFrameLocks noChangeAspect="1"/>
          </p:cNvGraphicFramePr>
          <p:nvPr>
            <p:extLst/>
          </p:nvPr>
        </p:nvGraphicFramePr>
        <p:xfrm>
          <a:off x="2438400" y="2212975"/>
          <a:ext cx="4030663" cy="3587750"/>
        </p:xfrm>
        <a:graphic>
          <a:graphicData uri="http://schemas.openxmlformats.org/presentationml/2006/ole">
            <mc:AlternateContent xmlns:mc="http://schemas.openxmlformats.org/markup-compatibility/2006">
              <mc:Choice xmlns:v="urn:schemas-microsoft-com:vml" Requires="v">
                <p:oleObj spid="_x0000_s45098" name="Document" r:id="rId3" imgW="9300139" imgH="8297666" progId="Word.Document.8">
                  <p:embed/>
                </p:oleObj>
              </mc:Choice>
              <mc:Fallback>
                <p:oleObj name="Document" r:id="rId3" imgW="9300139" imgH="8297666" progId="Word.Document.8">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12975"/>
                        <a:ext cx="4030663"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8085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pPr algn="ctr"/>
            <a:r>
              <a:rPr lang="en-US" b="1" dirty="0"/>
              <a:t>Mainstream Definition of “Psychosis”</a:t>
            </a:r>
          </a:p>
        </p:txBody>
      </p:sp>
      <p:sp>
        <p:nvSpPr>
          <p:cNvPr id="3" name="Content Placeholder 2"/>
          <p:cNvSpPr>
            <a:spLocks noGrp="1"/>
          </p:cNvSpPr>
          <p:nvPr>
            <p:ph idx="1"/>
          </p:nvPr>
        </p:nvSpPr>
        <p:spPr>
          <a:xfrm>
            <a:off x="334282" y="2468880"/>
            <a:ext cx="8229600" cy="4389120"/>
          </a:xfrm>
        </p:spPr>
        <p:txBody>
          <a:bodyPr>
            <a:noAutofit/>
          </a:bodyPr>
          <a:lstStyle/>
          <a:p>
            <a:pPr>
              <a:buNone/>
            </a:pPr>
            <a:r>
              <a:rPr lang="en-US" sz="2400" dirty="0"/>
              <a:t>Defined by </a:t>
            </a:r>
            <a:r>
              <a:rPr lang="en-US" sz="2400" b="1" i="1" dirty="0"/>
              <a:t>observed behaviors </a:t>
            </a:r>
            <a:r>
              <a:rPr lang="en-US" sz="2400" dirty="0"/>
              <a:t>(</a:t>
            </a:r>
            <a:r>
              <a:rPr lang="en-US" sz="2400" dirty="0" err="1"/>
              <a:t>Kraeplinian</a:t>
            </a:r>
            <a:r>
              <a:rPr lang="en-US" sz="2400" dirty="0"/>
              <a:t>) that are evidence of Brain Pathology</a:t>
            </a:r>
          </a:p>
          <a:p>
            <a:pPr>
              <a:buNone/>
            </a:pPr>
            <a:r>
              <a:rPr lang="en-US" sz="2400" dirty="0"/>
              <a:t>							(1856-1926)</a:t>
            </a:r>
          </a:p>
          <a:p>
            <a:pPr algn="ctr">
              <a:buNone/>
            </a:pPr>
            <a:endParaRPr lang="en-US" sz="2400" i="1" dirty="0"/>
          </a:p>
          <a:p>
            <a:pPr marL="457200" lvl="1" indent="0">
              <a:buNone/>
            </a:pPr>
            <a:r>
              <a:rPr lang="en-US" sz="1800" b="1" dirty="0"/>
              <a:t>	</a:t>
            </a:r>
          </a:p>
        </p:txBody>
      </p:sp>
      <p:pic>
        <p:nvPicPr>
          <p:cNvPr id="77826" name="Picture 2" descr="https://www.searchencrypt.com/image?path=https%3a%2f%2fupload.wikimedia.org%2fwikipedia%2fcommons%2fthumb%2f2%2f29%2fEmil_Kraepelin2.gif%2f125px-Emil_Kraepeli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62400"/>
            <a:ext cx="1524000" cy="1938528"/>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http://www.schizophrenia.com/sz.images/schiz.2.co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88663"/>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69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9DD32-A2F0-4DFE-9CFF-952927641EF6}"/>
              </a:ext>
            </a:extLst>
          </p:cNvPr>
          <p:cNvSpPr>
            <a:spLocks noGrp="1"/>
          </p:cNvSpPr>
          <p:nvPr>
            <p:ph type="title"/>
          </p:nvPr>
        </p:nvSpPr>
        <p:spPr/>
        <p:txBody>
          <a:bodyPr/>
          <a:lstStyle/>
          <a:p>
            <a:pPr algn="ctr"/>
            <a:r>
              <a:rPr lang="en-US" dirty="0"/>
              <a:t>Support My R+R Tasks</a:t>
            </a:r>
          </a:p>
        </p:txBody>
      </p:sp>
      <p:sp>
        <p:nvSpPr>
          <p:cNvPr id="5" name="Content Placeholder 4">
            <a:extLst>
              <a:ext uri="{FF2B5EF4-FFF2-40B4-BE49-F238E27FC236}">
                <a16:creationId xmlns:a16="http://schemas.microsoft.com/office/drawing/2014/main" id="{53B0F05B-692E-484A-A784-BE32B4CF75FE}"/>
              </a:ext>
            </a:extLst>
          </p:cNvPr>
          <p:cNvSpPr>
            <a:spLocks noGrp="1"/>
          </p:cNvSpPr>
          <p:nvPr>
            <p:ph idx="1"/>
          </p:nvPr>
        </p:nvSpPr>
        <p:spPr/>
        <p:txBody>
          <a:bodyPr/>
          <a:lstStyle/>
          <a:p>
            <a:r>
              <a:rPr lang="en-US" dirty="0"/>
              <a:t>Instead of pointing out what every one else is able to accomplish and how I suffer by comparison.</a:t>
            </a:r>
          </a:p>
          <a:p>
            <a:endParaRPr lang="en-US" dirty="0"/>
          </a:p>
          <a:p>
            <a:r>
              <a:rPr lang="en-US" dirty="0"/>
              <a:t>Help me realize when I am completing R+R Tasks and encourage me to do more, that they can make a difference</a:t>
            </a:r>
          </a:p>
          <a:p>
            <a:endParaRPr lang="en-US" dirty="0"/>
          </a:p>
          <a:p>
            <a:r>
              <a:rPr lang="en-US" dirty="0"/>
              <a:t>Respect the strengths and inclinations that I have and have faith that they can lead to recovery</a:t>
            </a:r>
          </a:p>
        </p:txBody>
      </p:sp>
    </p:spTree>
    <p:extLst>
      <p:ext uri="{BB962C8B-B14F-4D97-AF65-F5344CB8AC3E}">
        <p14:creationId xmlns:p14="http://schemas.microsoft.com/office/powerpoint/2010/main" val="849147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Clyde Dee’s Story</a:t>
            </a:r>
          </a:p>
        </p:txBody>
      </p:sp>
      <p:sp>
        <p:nvSpPr>
          <p:cNvPr id="3" name="Content Placeholder 2"/>
          <p:cNvSpPr>
            <a:spLocks noGrp="1"/>
          </p:cNvSpPr>
          <p:nvPr>
            <p:ph idx="1"/>
          </p:nvPr>
        </p:nvSpPr>
        <p:spPr/>
        <p:txBody>
          <a:bodyPr>
            <a:normAutofit lnSpcReduction="10000"/>
          </a:bodyPr>
          <a:lstStyle/>
          <a:p>
            <a:pPr marL="0" indent="0">
              <a:buNone/>
            </a:pPr>
            <a:r>
              <a:rPr lang="en-US" dirty="0"/>
              <a:t>R+R Tasks: </a:t>
            </a:r>
          </a:p>
          <a:p>
            <a:pPr marL="0" indent="0">
              <a:buNone/>
            </a:pPr>
            <a:r>
              <a:rPr lang="en-US" dirty="0"/>
              <a:t>	</a:t>
            </a:r>
            <a:r>
              <a:rPr lang="en-US" sz="1800" dirty="0"/>
              <a:t>What R+R Tasks did I Complete? </a:t>
            </a:r>
          </a:p>
          <a:p>
            <a:pPr marL="0" indent="0">
              <a:buNone/>
            </a:pPr>
            <a:endParaRPr lang="en-US" sz="1800" dirty="0"/>
          </a:p>
          <a:p>
            <a:pPr marL="0" indent="0" algn="ctr">
              <a:buNone/>
            </a:pPr>
            <a:r>
              <a:rPr lang="en-US" sz="1800" b="1" dirty="0"/>
              <a:t>Do:</a:t>
            </a:r>
            <a:endParaRPr lang="en-US" sz="1800" dirty="0"/>
          </a:p>
          <a:p>
            <a:pPr algn="ctr"/>
            <a:r>
              <a:rPr lang="en-US" sz="1800" dirty="0"/>
              <a:t>Express hope that completing them matters</a:t>
            </a:r>
          </a:p>
          <a:p>
            <a:pPr algn="ctr"/>
            <a:r>
              <a:rPr lang="en-US" sz="1800" dirty="0"/>
              <a:t>Acknowledge that I am not getting the cultural capital I deserve yet due to economic inequality</a:t>
            </a:r>
          </a:p>
          <a:p>
            <a:pPr algn="ctr"/>
            <a:r>
              <a:rPr lang="en-US" sz="1800" dirty="0"/>
              <a:t>Compliment me for being in excellent physical shape</a:t>
            </a:r>
          </a:p>
          <a:p>
            <a:pPr algn="ctr"/>
            <a:endParaRPr lang="en-US" sz="1800" dirty="0"/>
          </a:p>
          <a:p>
            <a:pPr marL="0" indent="0" algn="ctr">
              <a:buNone/>
            </a:pPr>
            <a:r>
              <a:rPr lang="en-US" sz="1800" b="1" dirty="0"/>
              <a:t>Do Not</a:t>
            </a:r>
          </a:p>
          <a:p>
            <a:pPr algn="ctr">
              <a:buFont typeface="Arial" panose="020B0604020202020204" pitchFamily="34" charset="0"/>
              <a:buChar char="•"/>
            </a:pPr>
            <a:r>
              <a:rPr lang="en-US" sz="1800" dirty="0"/>
              <a:t>Point out that my rent is higher than my salary and I don’t deserve what I have</a:t>
            </a:r>
          </a:p>
          <a:p>
            <a:pPr algn="ctr">
              <a:buFont typeface="Arial" panose="020B0604020202020204" pitchFamily="34" charset="0"/>
              <a:buChar char="•"/>
            </a:pPr>
            <a:r>
              <a:rPr lang="en-US" sz="1800" dirty="0"/>
              <a:t>Believe my family is only enabling me and that I am better off in a hospital.</a:t>
            </a:r>
          </a:p>
          <a:p>
            <a:pPr algn="ctr">
              <a:buFont typeface="Arial" panose="020B0604020202020204" pitchFamily="34" charset="0"/>
              <a:buChar char="•"/>
            </a:pPr>
            <a:r>
              <a:rPr lang="en-US" sz="1800" dirty="0"/>
              <a:t>Suggest that other people do more than I do without complaining</a:t>
            </a:r>
          </a:p>
        </p:txBody>
      </p:sp>
    </p:spTree>
    <p:extLst>
      <p:ext uri="{BB962C8B-B14F-4D97-AF65-F5344CB8AC3E}">
        <p14:creationId xmlns:p14="http://schemas.microsoft.com/office/powerpoint/2010/main" val="1249090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R+R Tasks in Recovery</a:t>
            </a:r>
          </a:p>
        </p:txBody>
      </p:sp>
      <p:graphicFrame>
        <p:nvGraphicFramePr>
          <p:cNvPr id="1154050" name="Object 2"/>
          <p:cNvGraphicFramePr>
            <a:graphicFrameLocks noChangeAspect="1"/>
          </p:cNvGraphicFramePr>
          <p:nvPr/>
        </p:nvGraphicFramePr>
        <p:xfrm>
          <a:off x="2209800" y="1828800"/>
          <a:ext cx="4508500" cy="4064000"/>
        </p:xfrm>
        <a:graphic>
          <a:graphicData uri="http://schemas.openxmlformats.org/presentationml/2006/ole">
            <mc:AlternateContent xmlns:mc="http://schemas.openxmlformats.org/markup-compatibility/2006">
              <mc:Choice xmlns:v="urn:schemas-microsoft-com:vml" Requires="v">
                <p:oleObj spid="_x0000_s46122" name="Document" r:id="rId3" imgW="9208351" imgH="8297666" progId="Word.Document.8">
                  <p:embed/>
                </p:oleObj>
              </mc:Choice>
              <mc:Fallback>
                <p:oleObj name="Document" r:id="rId3" imgW="9208351" imgH="8297666" progId="Word.Document.8">
                  <p:embed/>
                  <p:pic>
                    <p:nvPicPr>
                      <p:cNvPr id="1154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28800"/>
                        <a:ext cx="45085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09590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911F-7EA2-41A0-A16E-426D40E969C8}"/>
              </a:ext>
            </a:extLst>
          </p:cNvPr>
          <p:cNvSpPr>
            <a:spLocks noGrp="1"/>
          </p:cNvSpPr>
          <p:nvPr>
            <p:ph type="title"/>
          </p:nvPr>
        </p:nvSpPr>
        <p:spPr>
          <a:xfrm>
            <a:off x="419100" y="2438400"/>
            <a:ext cx="8305800" cy="1143000"/>
          </a:xfrm>
        </p:spPr>
        <p:txBody>
          <a:bodyPr>
            <a:normAutofit fontScale="90000"/>
          </a:bodyPr>
          <a:lstStyle/>
          <a:p>
            <a:pPr algn="ctr"/>
            <a:r>
              <a:rPr lang="en-US" dirty="0"/>
              <a:t>Training</a:t>
            </a:r>
            <a:br>
              <a:rPr lang="en-US" dirty="0"/>
            </a:br>
            <a:r>
              <a:rPr lang="en-US" dirty="0"/>
              <a:t>PHASE II</a:t>
            </a:r>
            <a:br>
              <a:rPr lang="en-US" dirty="0"/>
            </a:br>
            <a:r>
              <a:rPr lang="en-US" dirty="0"/>
              <a:t>Flexing</a:t>
            </a:r>
          </a:p>
        </p:txBody>
      </p:sp>
    </p:spTree>
    <p:extLst>
      <p:ext uri="{BB962C8B-B14F-4D97-AF65-F5344CB8AC3E}">
        <p14:creationId xmlns:p14="http://schemas.microsoft.com/office/powerpoint/2010/main" val="3281018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305800" cy="1143000"/>
          </a:xfrm>
        </p:spPr>
        <p:txBody>
          <a:bodyPr>
            <a:normAutofit fontScale="90000"/>
          </a:bodyPr>
          <a:lstStyle/>
          <a:p>
            <a:pPr algn="ctr"/>
            <a:r>
              <a:rPr lang="en-US" i="1" dirty="0">
                <a:solidFill>
                  <a:srgbClr val="FF0000"/>
                </a:solidFill>
              </a:rPr>
              <a:t>Theories</a:t>
            </a:r>
            <a:r>
              <a:rPr lang="en-US" i="1" dirty="0"/>
              <a:t> and Mad Diversity, and Functional Flexible Theory Skill</a:t>
            </a:r>
            <a:endParaRPr lang="en-US" dirty="0"/>
          </a:p>
        </p:txBody>
      </p:sp>
    </p:spTree>
    <p:extLst>
      <p:ext uri="{BB962C8B-B14F-4D97-AF65-F5344CB8AC3E}">
        <p14:creationId xmlns:p14="http://schemas.microsoft.com/office/powerpoint/2010/main" val="3582949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Theory</a:t>
            </a:r>
          </a:p>
        </p:txBody>
      </p:sp>
      <p:sp>
        <p:nvSpPr>
          <p:cNvPr id="3" name="Content Placeholder 2"/>
          <p:cNvSpPr>
            <a:spLocks noGrp="1"/>
          </p:cNvSpPr>
          <p:nvPr>
            <p:ph idx="1"/>
          </p:nvPr>
        </p:nvSpPr>
        <p:spPr>
          <a:xfrm>
            <a:off x="1333500" y="2286000"/>
            <a:ext cx="6477000" cy="4114800"/>
          </a:xfrm>
        </p:spPr>
        <p:txBody>
          <a:bodyPr>
            <a:normAutofit fontScale="55000" lnSpcReduction="20000"/>
          </a:bodyPr>
          <a:lstStyle/>
          <a:p>
            <a:pPr marL="457200" lvl="1" indent="0">
              <a:buNone/>
            </a:pPr>
            <a:r>
              <a:rPr lang="en-US" sz="7200" dirty="0"/>
              <a:t>A hypothesis or educated guess as to the ultimate cause of the message. </a:t>
            </a:r>
            <a:r>
              <a:rPr lang="en-US" sz="7400" dirty="0"/>
              <a:t>Just when the message is received, the theory explains why the message happened.</a:t>
            </a:r>
          </a:p>
          <a:p>
            <a:pPr lvl="1">
              <a:buNone/>
            </a:pPr>
            <a:endParaRPr lang="en-US" sz="7200" dirty="0"/>
          </a:p>
          <a:p>
            <a:endParaRPr lang="en-US" dirty="0"/>
          </a:p>
        </p:txBody>
      </p:sp>
    </p:spTree>
    <p:extLst>
      <p:ext uri="{BB962C8B-B14F-4D97-AF65-F5344CB8AC3E}">
        <p14:creationId xmlns:p14="http://schemas.microsoft.com/office/powerpoint/2010/main" val="29783137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t>What Do You See?</a:t>
            </a:r>
            <a:br>
              <a:rPr lang="en-US" b="1" dirty="0"/>
            </a:br>
            <a:r>
              <a:rPr lang="en-US" sz="2000" b="1" dirty="0"/>
              <a:t>Why is the picture of the fish there—is there special meaning?</a:t>
            </a:r>
            <a:endParaRPr lang="en-US" b="1"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3221" b="12860"/>
          <a:stretch/>
        </p:blipFill>
        <p:spPr bwMode="auto">
          <a:xfrm>
            <a:off x="1600200" y="2819400"/>
            <a:ext cx="5943600" cy="3514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5255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64C32-4076-4B88-A8C0-D6B7FC7ADBEF}"/>
              </a:ext>
            </a:extLst>
          </p:cNvPr>
          <p:cNvSpPr>
            <a:spLocks noGrp="1"/>
          </p:cNvSpPr>
          <p:nvPr>
            <p:ph type="title"/>
          </p:nvPr>
        </p:nvSpPr>
        <p:spPr/>
        <p:txBody>
          <a:bodyPr/>
          <a:lstStyle/>
          <a:p>
            <a:pPr algn="ctr"/>
            <a:r>
              <a:rPr lang="en-US" dirty="0"/>
              <a:t>Speculate you own Theory</a:t>
            </a:r>
          </a:p>
        </p:txBody>
      </p:sp>
      <p:sp>
        <p:nvSpPr>
          <p:cNvPr id="4" name="Content Placeholder 3">
            <a:extLst>
              <a:ext uri="{FF2B5EF4-FFF2-40B4-BE49-F238E27FC236}">
                <a16:creationId xmlns:a16="http://schemas.microsoft.com/office/drawing/2014/main" id="{A2985727-9BDA-42B4-9245-F1C8E498BDBE}"/>
              </a:ext>
            </a:extLst>
          </p:cNvPr>
          <p:cNvSpPr>
            <a:spLocks noGrp="1"/>
          </p:cNvSpPr>
          <p:nvPr>
            <p:ph idx="1"/>
          </p:nvPr>
        </p:nvSpPr>
        <p:spPr/>
        <p:txBody>
          <a:bodyPr/>
          <a:lstStyle/>
          <a:p>
            <a:pPr marL="0" indent="0" algn="ctr">
              <a:buNone/>
            </a:pPr>
            <a:r>
              <a:rPr lang="en-US" dirty="0"/>
              <a:t>Don’t</a:t>
            </a:r>
          </a:p>
          <a:p>
            <a:r>
              <a:rPr lang="en-US" dirty="0"/>
              <a:t>Tell me that the theory doesn’t matter and get angry at me because I am motivated to sleuth and make connections.</a:t>
            </a:r>
          </a:p>
          <a:p>
            <a:endParaRPr lang="en-US" dirty="0"/>
          </a:p>
          <a:p>
            <a:pPr marL="0" indent="0" algn="ctr">
              <a:buNone/>
            </a:pPr>
            <a:r>
              <a:rPr lang="en-US" dirty="0"/>
              <a:t>Do</a:t>
            </a:r>
          </a:p>
          <a:p>
            <a:r>
              <a:rPr lang="en-US" dirty="0"/>
              <a:t>Use your knowledge of Mad Diversity to speculate diverse theories: some that are extreme (maybe more extreme than the person is thinking) and some that are more mild</a:t>
            </a:r>
          </a:p>
          <a:p>
            <a:endParaRPr lang="en-US" dirty="0"/>
          </a:p>
          <a:p>
            <a:endParaRPr lang="en-US" dirty="0"/>
          </a:p>
        </p:txBody>
      </p:sp>
    </p:spTree>
    <p:extLst>
      <p:ext uri="{BB962C8B-B14F-4D97-AF65-F5344CB8AC3E}">
        <p14:creationId xmlns:p14="http://schemas.microsoft.com/office/powerpoint/2010/main" val="4154022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Visual Aid</a:t>
            </a:r>
          </a:p>
        </p:txBody>
      </p:sp>
      <p:graphicFrame>
        <p:nvGraphicFramePr>
          <p:cNvPr id="5" name="Object 10"/>
          <p:cNvGraphicFramePr>
            <a:graphicFrameLocks noChangeAspect="1"/>
          </p:cNvGraphicFramePr>
          <p:nvPr>
            <p:extLst/>
          </p:nvPr>
        </p:nvGraphicFramePr>
        <p:xfrm>
          <a:off x="2057400" y="2438400"/>
          <a:ext cx="6124575" cy="4529138"/>
        </p:xfrm>
        <a:graphic>
          <a:graphicData uri="http://schemas.openxmlformats.org/presentationml/2006/ole">
            <mc:AlternateContent xmlns:mc="http://schemas.openxmlformats.org/markup-compatibility/2006">
              <mc:Choice xmlns:v="urn:schemas-microsoft-com:vml" Requires="v">
                <p:oleObj spid="_x0000_s47143" name="Document" r:id="rId3" imgW="12140178" imgH="9021894" progId="Word.Document.8">
                  <p:embed/>
                </p:oleObj>
              </mc:Choice>
              <mc:Fallback>
                <p:oleObj name="Document" r:id="rId3" imgW="12140178" imgH="9021894" progId="Word.Document.8">
                  <p:embed/>
                  <p:pic>
                    <p:nvPicPr>
                      <p:cNvPr id="5"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438400"/>
                        <a:ext cx="6124575" cy="452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32512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Message Crisis</a:t>
            </a:r>
          </a:p>
        </p:txBody>
      </p:sp>
      <p:graphicFrame>
        <p:nvGraphicFramePr>
          <p:cNvPr id="3" name="Object 2"/>
          <p:cNvGraphicFramePr>
            <a:graphicFrameLocks noChangeAspect="1"/>
          </p:cNvGraphicFramePr>
          <p:nvPr>
            <p:extLst/>
          </p:nvPr>
        </p:nvGraphicFramePr>
        <p:xfrm>
          <a:off x="2209800" y="1847088"/>
          <a:ext cx="4419600" cy="3962400"/>
        </p:xfrm>
        <a:graphic>
          <a:graphicData uri="http://schemas.openxmlformats.org/presentationml/2006/ole">
            <mc:AlternateContent xmlns:mc="http://schemas.openxmlformats.org/markup-compatibility/2006">
              <mc:Choice xmlns:v="urn:schemas-microsoft-com:vml" Requires="v">
                <p:oleObj spid="_x0000_s48167" name="Document" r:id="rId3" imgW="9217849" imgH="8302161" progId="Word.Document.8">
                  <p:embed/>
                </p:oleObj>
              </mc:Choice>
              <mc:Fallback>
                <p:oleObj name="Document" r:id="rId3" imgW="9217849" imgH="8302161" progId="Word.Document.8">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47088"/>
                        <a:ext cx="441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054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Positive SX #1</a:t>
            </a:r>
          </a:p>
        </p:txBody>
      </p:sp>
      <p:sp>
        <p:nvSpPr>
          <p:cNvPr id="3" name="Content Placeholder 2"/>
          <p:cNvSpPr>
            <a:spLocks noGrp="1"/>
          </p:cNvSpPr>
          <p:nvPr>
            <p:ph idx="1"/>
          </p:nvPr>
        </p:nvSpPr>
        <p:spPr/>
        <p:txBody>
          <a:bodyPr/>
          <a:lstStyle/>
          <a:p>
            <a:pPr marL="91440" indent="0">
              <a:buNone/>
            </a:pPr>
            <a:r>
              <a:rPr lang="en-US" sz="3600" b="1" dirty="0"/>
              <a:t>Hallucinations: </a:t>
            </a:r>
          </a:p>
          <a:p>
            <a:pPr marL="457200" lvl="1" indent="0">
              <a:buNone/>
            </a:pPr>
            <a:endParaRPr lang="en-US" b="1" i="1" dirty="0"/>
          </a:p>
          <a:p>
            <a:pPr marL="457200" lvl="1" indent="0">
              <a:buNone/>
            </a:pPr>
            <a:r>
              <a:rPr lang="en-US" i="1" dirty="0"/>
              <a:t>reports of sounds (voices,) visuals, tactile sensations, tastes, and olfactory sensations that others do not experience 	</a:t>
            </a:r>
            <a:r>
              <a:rPr lang="en-US" sz="1800" i="1" dirty="0"/>
              <a:t>				</a:t>
            </a:r>
          </a:p>
          <a:p>
            <a:pPr marL="91440" indent="0">
              <a:buNone/>
            </a:pPr>
            <a:endParaRPr lang="en-US" sz="2000" b="1" dirty="0"/>
          </a:p>
          <a:p>
            <a:pPr marL="91440" indent="0">
              <a:buNone/>
            </a:pPr>
            <a:r>
              <a:rPr lang="en-US" sz="2000" b="1" dirty="0"/>
              <a:t>Answers: </a:t>
            </a:r>
          </a:p>
          <a:p>
            <a:pPr marL="457200" lvl="1" indent="0">
              <a:buNone/>
            </a:pPr>
            <a:r>
              <a:rPr lang="en-US" sz="1800" b="1" dirty="0"/>
              <a:t>ignore them, </a:t>
            </a:r>
          </a:p>
          <a:p>
            <a:pPr marL="457200" lvl="1" indent="0">
              <a:buNone/>
            </a:pPr>
            <a:r>
              <a:rPr lang="en-US" sz="1800" b="1" dirty="0"/>
              <a:t>listen to the radio</a:t>
            </a:r>
          </a:p>
          <a:p>
            <a:pPr marL="0" indent="0">
              <a:buNone/>
            </a:pPr>
            <a:endParaRPr lang="en-US" dirty="0"/>
          </a:p>
        </p:txBody>
      </p:sp>
    </p:spTree>
    <p:extLst>
      <p:ext uri="{BB962C8B-B14F-4D97-AF65-F5344CB8AC3E}">
        <p14:creationId xmlns:p14="http://schemas.microsoft.com/office/powerpoint/2010/main" val="16673234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br>
              <a:rPr lang="en-US" dirty="0"/>
            </a:br>
            <a:br>
              <a:rPr lang="en-US" dirty="0"/>
            </a:br>
            <a:r>
              <a:rPr lang="en-US" dirty="0"/>
              <a:t>Exploring Mad Diversity</a:t>
            </a:r>
          </a:p>
        </p:txBody>
      </p:sp>
      <p:sp>
        <p:nvSpPr>
          <p:cNvPr id="5" name="Content Placeholder 4"/>
          <p:cNvSpPr>
            <a:spLocks noGrp="1"/>
          </p:cNvSpPr>
          <p:nvPr>
            <p:ph idx="1"/>
          </p:nvPr>
        </p:nvSpPr>
        <p:spPr/>
        <p:txBody>
          <a:bodyPr>
            <a:normAutofit/>
          </a:bodyPr>
          <a:lstStyle/>
          <a:p>
            <a:pPr marL="0" indent="0">
              <a:buNone/>
            </a:pPr>
            <a:endParaRPr lang="en-US" dirty="0"/>
          </a:p>
          <a:p>
            <a:pPr marL="0" indent="0">
              <a:buNone/>
            </a:pPr>
            <a:r>
              <a:rPr lang="en-US" dirty="0"/>
              <a:t>Six Styles of Causation Beliefs </a:t>
            </a:r>
          </a:p>
          <a:p>
            <a:pPr marL="514350" indent="-514350">
              <a:buFont typeface="+mj-lt"/>
              <a:buAutoNum type="arabicPeriod"/>
            </a:pPr>
            <a:endParaRPr lang="en-US" dirty="0"/>
          </a:p>
          <a:p>
            <a:pPr marL="514350" indent="-514350">
              <a:buFont typeface="+mj-lt"/>
              <a:buAutoNum type="arabicPeriod"/>
            </a:pPr>
            <a:r>
              <a:rPr lang="en-US" dirty="0"/>
              <a:t>Traumatic</a:t>
            </a:r>
          </a:p>
          <a:p>
            <a:pPr marL="514350" indent="-514350">
              <a:buFont typeface="+mj-lt"/>
              <a:buAutoNum type="arabicPeriod"/>
            </a:pPr>
            <a:r>
              <a:rPr lang="en-US" dirty="0"/>
              <a:t>Political</a:t>
            </a:r>
          </a:p>
          <a:p>
            <a:pPr marL="514350" indent="-514350">
              <a:buFont typeface="+mj-lt"/>
              <a:buAutoNum type="arabicPeriod"/>
            </a:pPr>
            <a:r>
              <a:rPr lang="en-US" dirty="0"/>
              <a:t>Spiritual</a:t>
            </a:r>
          </a:p>
          <a:p>
            <a:pPr marL="514350" indent="-514350">
              <a:buFont typeface="+mj-lt"/>
              <a:buAutoNum type="arabicPeriod"/>
            </a:pPr>
            <a:r>
              <a:rPr lang="en-US" dirty="0"/>
              <a:t>Science</a:t>
            </a:r>
          </a:p>
          <a:p>
            <a:pPr marL="514350" indent="-514350">
              <a:buFont typeface="+mj-lt"/>
              <a:buAutoNum type="arabicPeriod"/>
            </a:pPr>
            <a:r>
              <a:rPr lang="en-US" dirty="0"/>
              <a:t>Psychological</a:t>
            </a:r>
          </a:p>
          <a:p>
            <a:pPr marL="514350" indent="-514350">
              <a:buFont typeface="+mj-lt"/>
              <a:buAutoNum type="arabicPeriod"/>
            </a:pPr>
            <a:r>
              <a:rPr lang="en-US" dirty="0"/>
              <a:t>Artistic</a:t>
            </a:r>
          </a:p>
        </p:txBody>
      </p:sp>
    </p:spTree>
    <p:extLst>
      <p:ext uri="{BB962C8B-B14F-4D97-AF65-F5344CB8AC3E}">
        <p14:creationId xmlns:p14="http://schemas.microsoft.com/office/powerpoint/2010/main" val="1118910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Theory Styles(1)</a:t>
            </a:r>
          </a:p>
        </p:txBody>
      </p:sp>
      <p:sp>
        <p:nvSpPr>
          <p:cNvPr id="3" name="Content Placeholder 2"/>
          <p:cNvSpPr>
            <a:spLocks noGrp="1"/>
          </p:cNvSpPr>
          <p:nvPr>
            <p:ph idx="1"/>
          </p:nvPr>
        </p:nvSpPr>
        <p:spPr/>
        <p:txBody>
          <a:bodyPr>
            <a:normAutofit fontScale="92500" lnSpcReduction="10000"/>
          </a:bodyPr>
          <a:lstStyle/>
          <a:p>
            <a:pPr marL="457200" lvl="1" indent="0">
              <a:buNone/>
            </a:pPr>
            <a:endParaRPr lang="en-US" dirty="0"/>
          </a:p>
          <a:p>
            <a:pPr lvl="1"/>
            <a:r>
              <a:rPr lang="en-US" dirty="0"/>
              <a:t>Messages are your inner thoughts or unconscious beliefs.  They are just in your head.  We broadcast our unconscious beliefs in ways that cause others to interact with us in ways that make our unconscious beliefs realities</a:t>
            </a:r>
          </a:p>
          <a:p>
            <a:pPr lvl="1"/>
            <a:endParaRPr lang="en-US" dirty="0"/>
          </a:p>
          <a:p>
            <a:pPr lvl="1"/>
            <a:r>
              <a:rPr lang="en-US" dirty="0"/>
              <a:t>Messages come from people following you around and tormenting you in order to control or seek revenge on you who could be a gang, government, corporations, witch doctors, or black magic</a:t>
            </a:r>
          </a:p>
          <a:p>
            <a:pPr lvl="1"/>
            <a:endParaRPr lang="en-US" dirty="0"/>
          </a:p>
          <a:p>
            <a:pPr lvl="1"/>
            <a:r>
              <a:rPr lang="en-US" dirty="0"/>
              <a:t>Messages are nothing but figments of past perpetrators or abusers</a:t>
            </a:r>
          </a:p>
          <a:p>
            <a:pPr marL="457200" lvl="1" indent="0">
              <a:buNone/>
            </a:pPr>
            <a:endParaRPr lang="en-US" dirty="0"/>
          </a:p>
        </p:txBody>
      </p:sp>
    </p:spTree>
    <p:extLst>
      <p:ext uri="{BB962C8B-B14F-4D97-AF65-F5344CB8AC3E}">
        <p14:creationId xmlns:p14="http://schemas.microsoft.com/office/powerpoint/2010/main" val="35096535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Theory Styles(2)</a:t>
            </a:r>
          </a:p>
        </p:txBody>
      </p:sp>
      <p:sp>
        <p:nvSpPr>
          <p:cNvPr id="3" name="Content Placeholder 2"/>
          <p:cNvSpPr>
            <a:spLocks noGrp="1"/>
          </p:cNvSpPr>
          <p:nvPr>
            <p:ph idx="1"/>
          </p:nvPr>
        </p:nvSpPr>
        <p:spPr/>
        <p:txBody>
          <a:bodyPr>
            <a:normAutofit fontScale="92500" lnSpcReduction="10000"/>
          </a:bodyPr>
          <a:lstStyle/>
          <a:p>
            <a:pPr lvl="1">
              <a:buNone/>
            </a:pPr>
            <a:endParaRPr lang="en-US" sz="3100" dirty="0"/>
          </a:p>
          <a:p>
            <a:pPr lvl="1"/>
            <a:r>
              <a:rPr lang="en-US" dirty="0"/>
              <a:t>Messages come from god, fairies, aliens, ghosts or what we in the west call supernatural experiences</a:t>
            </a:r>
          </a:p>
          <a:p>
            <a:pPr lvl="1"/>
            <a:endParaRPr lang="en-US" dirty="0"/>
          </a:p>
          <a:p>
            <a:pPr lvl="1"/>
            <a:r>
              <a:rPr lang="en-US" dirty="0"/>
              <a:t>Messages are intense fears and phobias that have no rational basis</a:t>
            </a:r>
          </a:p>
          <a:p>
            <a:pPr lvl="1"/>
            <a:endParaRPr lang="en-US" dirty="0"/>
          </a:p>
          <a:p>
            <a:pPr lvl="1"/>
            <a:r>
              <a:rPr lang="en-US" dirty="0"/>
              <a:t>Messages are processes that may help or hurt you in evolving or adapting to the dilemmas of a modern environment</a:t>
            </a:r>
          </a:p>
          <a:p>
            <a:pPr lvl="1"/>
            <a:endParaRPr lang="en-US" dirty="0"/>
          </a:p>
          <a:p>
            <a:pPr lvl="1"/>
            <a:r>
              <a:rPr lang="en-US" dirty="0"/>
              <a:t>Messages are a way of processing things that we aren’t willing to deal with</a:t>
            </a:r>
          </a:p>
          <a:p>
            <a:pPr lvl="1"/>
            <a:endParaRPr lang="en-US" dirty="0"/>
          </a:p>
          <a:p>
            <a:pPr lvl="1"/>
            <a:endParaRPr lang="en-US" dirty="0"/>
          </a:p>
          <a:p>
            <a:endParaRPr lang="en-US" dirty="0"/>
          </a:p>
        </p:txBody>
      </p:sp>
    </p:spTree>
    <p:extLst>
      <p:ext uri="{BB962C8B-B14F-4D97-AF65-F5344CB8AC3E}">
        <p14:creationId xmlns:p14="http://schemas.microsoft.com/office/powerpoint/2010/main" val="3867232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Theory Styles(3)</a:t>
            </a:r>
          </a:p>
        </p:txBody>
      </p:sp>
      <p:sp>
        <p:nvSpPr>
          <p:cNvPr id="3" name="Content Placeholder 2"/>
          <p:cNvSpPr>
            <a:spLocks noGrp="1"/>
          </p:cNvSpPr>
          <p:nvPr>
            <p:ph idx="1"/>
          </p:nvPr>
        </p:nvSpPr>
        <p:spPr/>
        <p:txBody>
          <a:bodyPr>
            <a:normAutofit fontScale="92500" lnSpcReduction="10000"/>
          </a:bodyPr>
          <a:lstStyle/>
          <a:p>
            <a:pPr marL="457200" lvl="1" indent="0">
              <a:buNone/>
            </a:pPr>
            <a:endParaRPr lang="en-US" dirty="0"/>
          </a:p>
          <a:p>
            <a:pPr lvl="1"/>
            <a:r>
              <a:rPr lang="en-US" dirty="0"/>
              <a:t>Messages come from the social thoughts or judgments of others, the social mainstream, or the collective unconscious of others (Stigmas)</a:t>
            </a:r>
          </a:p>
          <a:p>
            <a:pPr lvl="1"/>
            <a:endParaRPr lang="en-US" dirty="0"/>
          </a:p>
          <a:p>
            <a:pPr lvl="1"/>
            <a:r>
              <a:rPr lang="en-US" dirty="0"/>
              <a:t>Messages are representations of unconscious beliefs of others you are privy to it through intuition or other magical abilities</a:t>
            </a:r>
          </a:p>
          <a:p>
            <a:pPr lvl="1"/>
            <a:endParaRPr lang="en-US" dirty="0"/>
          </a:p>
          <a:p>
            <a:pPr lvl="1"/>
            <a:r>
              <a:rPr lang="en-US" dirty="0"/>
              <a:t>Messages are there to test your ability to be good and evil and are there to lead you to lead others</a:t>
            </a:r>
          </a:p>
          <a:p>
            <a:pPr lvl="1"/>
            <a:endParaRPr lang="en-US" dirty="0"/>
          </a:p>
          <a:p>
            <a:pPr lvl="1">
              <a:buNone/>
            </a:pPr>
            <a:r>
              <a:rPr lang="en-US" dirty="0"/>
              <a:t>Add other theories you have utilized.</a:t>
            </a:r>
          </a:p>
          <a:p>
            <a:pPr lvl="1">
              <a:buNone/>
            </a:pPr>
            <a:endParaRPr lang="en-US" dirty="0"/>
          </a:p>
          <a:p>
            <a:pPr lvl="1">
              <a:buNone/>
            </a:pPr>
            <a:endParaRPr lang="en-US" dirty="0"/>
          </a:p>
          <a:p>
            <a:endParaRPr lang="en-US" dirty="0"/>
          </a:p>
        </p:txBody>
      </p:sp>
    </p:spTree>
    <p:extLst>
      <p:ext uri="{BB962C8B-B14F-4D97-AF65-F5344CB8AC3E}">
        <p14:creationId xmlns:p14="http://schemas.microsoft.com/office/powerpoint/2010/main" val="29135659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Flexible Theory Styles</a:t>
            </a:r>
          </a:p>
        </p:txBody>
      </p:sp>
      <p:sp>
        <p:nvSpPr>
          <p:cNvPr id="3" name="Content Placeholder 2"/>
          <p:cNvSpPr>
            <a:spLocks noGrp="1"/>
          </p:cNvSpPr>
          <p:nvPr>
            <p:ph idx="4294967295"/>
          </p:nvPr>
        </p:nvSpPr>
        <p:spPr>
          <a:xfrm>
            <a:off x="1524000" y="2057400"/>
            <a:ext cx="5943600" cy="4114799"/>
          </a:xfrm>
        </p:spPr>
        <p:txBody>
          <a:bodyPr>
            <a:normAutofit fontScale="92500"/>
          </a:bodyPr>
          <a:lstStyle/>
          <a:p>
            <a:pPr marL="0" indent="0">
              <a:buNone/>
            </a:pPr>
            <a:r>
              <a:rPr lang="en-US" sz="2400" dirty="0"/>
              <a:t>In reality there are many potential Theory Styles (or causation explanations of the message experience) operant during the message experience.</a:t>
            </a:r>
          </a:p>
          <a:p>
            <a:pPr marL="0" indent="0">
              <a:buNone/>
            </a:pPr>
            <a:endParaRPr lang="en-US" sz="2400" dirty="0"/>
          </a:p>
          <a:p>
            <a:pPr marL="0" indent="0">
              <a:buNone/>
            </a:pPr>
            <a:r>
              <a:rPr lang="en-US" sz="2400" dirty="0"/>
              <a:t>Theory Styles may be: Political, Spiritual, Psychological, Scientific, Traumatic, or Artistic</a:t>
            </a:r>
          </a:p>
          <a:p>
            <a:pPr marL="0" indent="0">
              <a:buNone/>
            </a:pPr>
            <a:endParaRPr lang="en-US" sz="2400" dirty="0"/>
          </a:p>
          <a:p>
            <a:pPr marL="0" indent="0">
              <a:buNone/>
            </a:pPr>
            <a:r>
              <a:rPr lang="en-US" sz="2400" dirty="0"/>
              <a:t>Becoming more flexible and adapting a different Theory Style and choosing a theory that is less distressing can help</a:t>
            </a:r>
          </a:p>
        </p:txBody>
      </p:sp>
    </p:spTree>
    <p:extLst>
      <p:ext uri="{BB962C8B-B14F-4D97-AF65-F5344CB8AC3E}">
        <p14:creationId xmlns:p14="http://schemas.microsoft.com/office/powerpoint/2010/main" val="31420318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Visual Aid</a:t>
            </a:r>
          </a:p>
        </p:txBody>
      </p:sp>
      <p:graphicFrame>
        <p:nvGraphicFramePr>
          <p:cNvPr id="5" name="Object 10"/>
          <p:cNvGraphicFramePr>
            <a:graphicFrameLocks noChangeAspect="1"/>
          </p:cNvGraphicFramePr>
          <p:nvPr>
            <p:extLst/>
          </p:nvPr>
        </p:nvGraphicFramePr>
        <p:xfrm>
          <a:off x="2057400" y="2438400"/>
          <a:ext cx="6124575" cy="4529138"/>
        </p:xfrm>
        <a:graphic>
          <a:graphicData uri="http://schemas.openxmlformats.org/presentationml/2006/ole">
            <mc:AlternateContent xmlns:mc="http://schemas.openxmlformats.org/markup-compatibility/2006">
              <mc:Choice xmlns:v="urn:schemas-microsoft-com:vml" Requires="v">
                <p:oleObj spid="_x0000_s49190" name="Document" r:id="rId3" imgW="12140178" imgH="9021894" progId="Word.Document.8">
                  <p:embed/>
                </p:oleObj>
              </mc:Choice>
              <mc:Fallback>
                <p:oleObj name="Document" r:id="rId3" imgW="12140178" imgH="9021894" progId="Word.Document.8">
                  <p:embed/>
                  <p:pic>
                    <p:nvPicPr>
                      <p:cNvPr id="5"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438400"/>
                        <a:ext cx="6124575" cy="452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5309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With Mindfulness and Functional Flexible Theories the Rope strands </a:t>
            </a:r>
          </a:p>
        </p:txBody>
      </p:sp>
      <p:graphicFrame>
        <p:nvGraphicFramePr>
          <p:cNvPr id="531458" name="Object 2"/>
          <p:cNvGraphicFramePr>
            <a:graphicFrameLocks noChangeAspect="1"/>
          </p:cNvGraphicFramePr>
          <p:nvPr>
            <p:extLst/>
          </p:nvPr>
        </p:nvGraphicFramePr>
        <p:xfrm>
          <a:off x="1828800" y="1981200"/>
          <a:ext cx="5184775" cy="3986213"/>
        </p:xfrm>
        <a:graphic>
          <a:graphicData uri="http://schemas.openxmlformats.org/presentationml/2006/ole">
            <mc:AlternateContent xmlns:mc="http://schemas.openxmlformats.org/markup-compatibility/2006">
              <mc:Choice xmlns:v="urn:schemas-microsoft-com:vml" Requires="v">
                <p:oleObj spid="_x0000_s50214" name="Document" r:id="rId3" imgW="9322456" imgH="7162010" progId="Word.Document.8">
                  <p:embed/>
                </p:oleObj>
              </mc:Choice>
              <mc:Fallback>
                <p:oleObj name="Document" r:id="rId3" imgW="9322456" imgH="7162010" progId="Word.Document.8">
                  <p:embed/>
                  <p:pic>
                    <p:nvPicPr>
                      <p:cNvPr id="5314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981200"/>
                        <a:ext cx="5184775" cy="398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3"/>
          <p:cNvSpPr txBox="1">
            <a:spLocks/>
          </p:cNvSpPr>
          <p:nvPr/>
        </p:nvSpPr>
        <p:spPr>
          <a:xfrm>
            <a:off x="533400" y="56388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Can just flap in the wind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4071454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B447D3-F73A-46A6-9592-C71AC16B3C3D}"/>
              </a:ext>
            </a:extLst>
          </p:cNvPr>
          <p:cNvSpPr>
            <a:spLocks noGrp="1"/>
          </p:cNvSpPr>
          <p:nvPr>
            <p:ph type="title"/>
          </p:nvPr>
        </p:nvSpPr>
        <p:spPr/>
        <p:txBody>
          <a:bodyPr/>
          <a:lstStyle/>
          <a:p>
            <a:pPr algn="ctr"/>
            <a:r>
              <a:rPr lang="en-US" dirty="0"/>
              <a:t>Clyde Dee’s Story</a:t>
            </a:r>
          </a:p>
        </p:txBody>
      </p:sp>
      <p:sp>
        <p:nvSpPr>
          <p:cNvPr id="4" name="Content Placeholder 3">
            <a:extLst>
              <a:ext uri="{FF2B5EF4-FFF2-40B4-BE49-F238E27FC236}">
                <a16:creationId xmlns:a16="http://schemas.microsoft.com/office/drawing/2014/main" id="{8D6DDA85-314E-4A7A-9C48-7B00248C48D2}"/>
              </a:ext>
            </a:extLst>
          </p:cNvPr>
          <p:cNvSpPr>
            <a:spLocks noGrp="1"/>
          </p:cNvSpPr>
          <p:nvPr>
            <p:ph idx="1"/>
          </p:nvPr>
        </p:nvSpPr>
        <p:spPr/>
        <p:txBody>
          <a:bodyPr>
            <a:normAutofit fontScale="70000" lnSpcReduction="20000"/>
          </a:bodyPr>
          <a:lstStyle/>
          <a:p>
            <a:pPr marL="0" indent="0">
              <a:buNone/>
            </a:pPr>
            <a:r>
              <a:rPr lang="en-US" dirty="0"/>
              <a:t>Theory:</a:t>
            </a:r>
          </a:p>
          <a:p>
            <a:pPr marL="0" indent="0">
              <a:buNone/>
            </a:pPr>
            <a:r>
              <a:rPr lang="en-US" dirty="0"/>
              <a:t>	If the only Theory you get is that the mafia and the government its 	responsible for these experiences</a:t>
            </a:r>
          </a:p>
          <a:p>
            <a:pPr marL="0" indent="0">
              <a:buNone/>
            </a:pPr>
            <a:endParaRPr lang="en-US" dirty="0"/>
          </a:p>
          <a:p>
            <a:pPr marL="0" indent="0" algn="ctr">
              <a:buNone/>
            </a:pPr>
            <a:r>
              <a:rPr lang="en-US" b="1" dirty="0"/>
              <a:t>DO:</a:t>
            </a:r>
          </a:p>
          <a:p>
            <a:pPr algn="ctr"/>
            <a:r>
              <a:rPr lang="en-US" dirty="0"/>
              <a:t>Share facts that you know about the mafia and the government that make this plausible </a:t>
            </a:r>
          </a:p>
          <a:p>
            <a:pPr algn="ctr"/>
            <a:r>
              <a:rPr lang="en-US" dirty="0"/>
              <a:t>Suggest that aliens and drones are also used by the government to make these things possible</a:t>
            </a:r>
          </a:p>
          <a:p>
            <a:pPr algn="ctr"/>
            <a:r>
              <a:rPr lang="en-US" dirty="0"/>
              <a:t>Isolate a message and explore a milder explanations (i.e. the three cop cars might have been called for a domestic violence incident happening elsewhere in the complex and that god coincidentally put them there to prepare you for the rest of the mafia coincidences of the day)</a:t>
            </a:r>
          </a:p>
          <a:p>
            <a:pPr algn="ctr"/>
            <a:endParaRPr lang="en-US" dirty="0"/>
          </a:p>
          <a:p>
            <a:pPr marL="0" indent="0" algn="ctr">
              <a:buNone/>
            </a:pPr>
            <a:r>
              <a:rPr lang="en-US" b="1" dirty="0"/>
              <a:t>DO NOT </a:t>
            </a:r>
          </a:p>
          <a:p>
            <a:pPr algn="ctr"/>
            <a:r>
              <a:rPr lang="en-US" dirty="0"/>
              <a:t>Reality Check and tell me that this is just my mental illness</a:t>
            </a:r>
          </a:p>
          <a:p>
            <a:pPr algn="ctr"/>
            <a:r>
              <a:rPr lang="en-US" dirty="0"/>
              <a:t>Walk away and not allow me to talk to you</a:t>
            </a:r>
          </a:p>
          <a:p>
            <a:pPr algn="ctr"/>
            <a:endParaRPr lang="en-US" dirty="0"/>
          </a:p>
        </p:txBody>
      </p:sp>
    </p:spTree>
    <p:extLst>
      <p:ext uri="{BB962C8B-B14F-4D97-AF65-F5344CB8AC3E}">
        <p14:creationId xmlns:p14="http://schemas.microsoft.com/office/powerpoint/2010/main" val="11519079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6600"/>
            <a:ext cx="8305800" cy="1143000"/>
          </a:xfrm>
        </p:spPr>
        <p:txBody>
          <a:bodyPr>
            <a:normAutofit fontScale="90000"/>
          </a:bodyPr>
          <a:lstStyle/>
          <a:p>
            <a:pPr algn="ctr"/>
            <a:r>
              <a:rPr lang="en-US" i="1" dirty="0">
                <a:solidFill>
                  <a:srgbClr val="FF0000"/>
                </a:solidFill>
              </a:rPr>
              <a:t>Tricksters</a:t>
            </a:r>
            <a:r>
              <a:rPr lang="en-US" i="1" dirty="0"/>
              <a:t> and Positive Self Fulfilling Prophesies</a:t>
            </a:r>
            <a:endParaRPr lang="en-US" dirty="0"/>
          </a:p>
        </p:txBody>
      </p:sp>
    </p:spTree>
    <p:extLst>
      <p:ext uri="{BB962C8B-B14F-4D97-AF65-F5344CB8AC3E}">
        <p14:creationId xmlns:p14="http://schemas.microsoft.com/office/powerpoint/2010/main" val="180392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FF0000"/>
                </a:solidFill>
              </a:rPr>
              <a:t>Tricksters</a:t>
            </a:r>
          </a:p>
        </p:txBody>
      </p:sp>
      <p:sp>
        <p:nvSpPr>
          <p:cNvPr id="5" name="Content Placeholder 4"/>
          <p:cNvSpPr>
            <a:spLocks noGrp="1"/>
          </p:cNvSpPr>
          <p:nvPr>
            <p:ph idx="1"/>
          </p:nvPr>
        </p:nvSpPr>
        <p:spPr>
          <a:xfrm>
            <a:off x="1676400" y="2133600"/>
            <a:ext cx="6172200" cy="4629912"/>
          </a:xfrm>
        </p:spPr>
        <p:txBody>
          <a:bodyPr>
            <a:normAutofit fontScale="25000" lnSpcReduction="20000"/>
          </a:bodyPr>
          <a:lstStyle/>
          <a:p>
            <a:pPr marL="0" indent="0">
              <a:buNone/>
            </a:pPr>
            <a:r>
              <a:rPr lang="en-US" sz="9600" dirty="0"/>
              <a:t>Tricksters are potentially false divergent views that we receive as a result of making meaning of the special message process. </a:t>
            </a:r>
          </a:p>
          <a:p>
            <a:pPr marL="0" indent="0">
              <a:buNone/>
            </a:pPr>
            <a:endParaRPr lang="en-US" sz="9600" dirty="0"/>
          </a:p>
          <a:p>
            <a:pPr marL="0" indent="0">
              <a:buNone/>
            </a:pPr>
            <a:r>
              <a:rPr lang="en-US" sz="9600" dirty="0"/>
              <a:t>In recovery we may be able to see tricksters as false, but they are mixed with message experiences that are spot on accurate.  </a:t>
            </a:r>
          </a:p>
          <a:p>
            <a:pPr marL="0" indent="0">
              <a:buNone/>
            </a:pPr>
            <a:endParaRPr lang="en-US" sz="9600" dirty="0"/>
          </a:p>
          <a:p>
            <a:pPr marL="0" indent="0">
              <a:buNone/>
            </a:pPr>
            <a:r>
              <a:rPr lang="en-US" sz="9600" dirty="0"/>
              <a:t>In crisis, tricksters confirm themselves to be accurate when they may not be.</a:t>
            </a:r>
          </a:p>
          <a:p>
            <a:pPr marL="0" indent="0">
              <a:buNone/>
            </a:pPr>
            <a:endParaRPr lang="en-US" sz="9600" dirty="0"/>
          </a:p>
          <a:p>
            <a:pPr marL="0" indent="0">
              <a:buNone/>
            </a:pPr>
            <a:r>
              <a:rPr lang="en-US" sz="9600" dirty="0"/>
              <a:t>When we think our tricksters are accurate we end up getting cheated and losing our cultural capital and social standing</a:t>
            </a:r>
          </a:p>
          <a:p>
            <a:pPr lvl="2"/>
            <a:endParaRPr lang="en-US" sz="8000" dirty="0"/>
          </a:p>
          <a:p>
            <a:pPr lvl="2">
              <a:buNone/>
            </a:pPr>
            <a:endParaRPr lang="en-US" sz="6800" dirty="0"/>
          </a:p>
          <a:p>
            <a:pPr lvl="2">
              <a:buNone/>
            </a:pPr>
            <a:endParaRPr lang="en-US" sz="6800" dirty="0"/>
          </a:p>
          <a:p>
            <a:pPr lvl="2"/>
            <a:endParaRPr lang="en-US" sz="6800" dirty="0"/>
          </a:p>
        </p:txBody>
      </p:sp>
    </p:spTree>
    <p:extLst>
      <p:ext uri="{BB962C8B-B14F-4D97-AF65-F5344CB8AC3E}">
        <p14:creationId xmlns:p14="http://schemas.microsoft.com/office/powerpoint/2010/main" val="164544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Positive SX # 2</a:t>
            </a:r>
          </a:p>
        </p:txBody>
      </p:sp>
      <p:sp>
        <p:nvSpPr>
          <p:cNvPr id="3" name="Content Placeholder 2"/>
          <p:cNvSpPr>
            <a:spLocks noGrp="1"/>
          </p:cNvSpPr>
          <p:nvPr>
            <p:ph idx="1"/>
          </p:nvPr>
        </p:nvSpPr>
        <p:spPr/>
        <p:txBody>
          <a:bodyPr>
            <a:normAutofit fontScale="92500" lnSpcReduction="20000"/>
          </a:bodyPr>
          <a:lstStyle/>
          <a:p>
            <a:pPr marL="0" indent="0">
              <a:buNone/>
            </a:pPr>
            <a:r>
              <a:rPr lang="en-US" sz="2800" b="1" dirty="0"/>
              <a:t>Delusions</a:t>
            </a:r>
            <a:r>
              <a:rPr lang="en-US" sz="2800" b="1" i="1" dirty="0"/>
              <a:t>– </a:t>
            </a:r>
          </a:p>
          <a:p>
            <a:r>
              <a:rPr lang="en-US" sz="2800" b="1" i="1" dirty="0"/>
              <a:t>“</a:t>
            </a:r>
            <a:r>
              <a:rPr lang="en-US" sz="2800" dirty="0"/>
              <a:t>an idiosyncratic belief or impression that is firmly maintained despite being contradicted by what is generally accepted as reality or rational . . .” In spite of the “preponderance of the evidence”						</a:t>
            </a:r>
          </a:p>
          <a:p>
            <a:pPr marL="0" indent="0">
              <a:buNone/>
            </a:pPr>
            <a:r>
              <a:rPr lang="en-US" sz="2800" b="1" dirty="0"/>
              <a:t>Answers: </a:t>
            </a:r>
          </a:p>
          <a:p>
            <a:r>
              <a:rPr lang="en-US" sz="2800" b="1" dirty="0"/>
              <a:t>Listen to everyone else</a:t>
            </a:r>
          </a:p>
          <a:p>
            <a:r>
              <a:rPr lang="en-US" sz="2800" b="1" dirty="0"/>
              <a:t>Get all the people they trust to tell them they are wrong</a:t>
            </a:r>
          </a:p>
          <a:p>
            <a:r>
              <a:rPr lang="en-US" sz="2800" b="1" dirty="0"/>
              <a:t>Reality Test</a:t>
            </a:r>
          </a:p>
          <a:p>
            <a:pPr marL="1527048" lvl="5" indent="0">
              <a:buNone/>
            </a:pPr>
            <a:endParaRPr lang="en-US" dirty="0"/>
          </a:p>
        </p:txBody>
      </p:sp>
    </p:spTree>
    <p:extLst>
      <p:ext uri="{BB962C8B-B14F-4D97-AF65-F5344CB8AC3E}">
        <p14:creationId xmlns:p14="http://schemas.microsoft.com/office/powerpoint/2010/main" val="2261082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AA32-A9F3-422C-920B-F1F3ABB32248}"/>
              </a:ext>
            </a:extLst>
          </p:cNvPr>
          <p:cNvSpPr>
            <a:spLocks noGrp="1"/>
          </p:cNvSpPr>
          <p:nvPr>
            <p:ph type="title"/>
          </p:nvPr>
        </p:nvSpPr>
        <p:spPr/>
        <p:txBody>
          <a:bodyPr/>
          <a:lstStyle/>
          <a:p>
            <a:pPr algn="ctr"/>
            <a:r>
              <a:rPr lang="en-US" dirty="0"/>
              <a:t>Carl Jung</a:t>
            </a:r>
          </a:p>
        </p:txBody>
      </p:sp>
      <p:sp>
        <p:nvSpPr>
          <p:cNvPr id="3" name="Content Placeholder 2">
            <a:extLst>
              <a:ext uri="{FF2B5EF4-FFF2-40B4-BE49-F238E27FC236}">
                <a16:creationId xmlns:a16="http://schemas.microsoft.com/office/drawing/2014/main" id="{CFBBA068-8A15-41C8-8F87-D335458057CE}"/>
              </a:ext>
            </a:extLst>
          </p:cNvPr>
          <p:cNvSpPr>
            <a:spLocks noGrp="1"/>
          </p:cNvSpPr>
          <p:nvPr>
            <p:ph idx="1"/>
          </p:nvPr>
        </p:nvSpPr>
        <p:spPr/>
        <p:txBody>
          <a:bodyPr>
            <a:normAutofit fontScale="92500" lnSpcReduction="20000"/>
          </a:bodyPr>
          <a:lstStyle/>
          <a:p>
            <a:r>
              <a:rPr lang="en-US" dirty="0"/>
              <a:t>According to Wikipedia, the concept of a trickster is a cultural archetype. In other words, a trickster is a cultural reality of the collective unconscious that Carl Jung identified.</a:t>
            </a:r>
          </a:p>
          <a:p>
            <a:r>
              <a:rPr lang="en-US" dirty="0"/>
              <a:t>All cultures feature tricksters in their mythology. </a:t>
            </a:r>
          </a:p>
          <a:p>
            <a:r>
              <a:rPr lang="en-US" dirty="0"/>
              <a:t>In Navajo culture the trickster is a coyote. In Greek mythology Hermes, patron of thieves, was a trickster character. In the bible, Jacob was. </a:t>
            </a:r>
          </a:p>
          <a:p>
            <a:r>
              <a:rPr lang="en-US" dirty="0"/>
              <a:t>The trickster as an archetype is a revered spiritual character that cheats or cons people for their own material gain or just to cause mischief. </a:t>
            </a:r>
          </a:p>
          <a:p>
            <a:r>
              <a:rPr lang="en-US" dirty="0"/>
              <a:t>In effect, a trickster is a very real part of reality that must be negotiated.</a:t>
            </a:r>
          </a:p>
          <a:p>
            <a:endParaRPr lang="en-US" dirty="0"/>
          </a:p>
        </p:txBody>
      </p:sp>
    </p:spTree>
    <p:extLst>
      <p:ext uri="{BB962C8B-B14F-4D97-AF65-F5344CB8AC3E}">
        <p14:creationId xmlns:p14="http://schemas.microsoft.com/office/powerpoint/2010/main" val="38752671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5B8C-7F42-4BE0-AE31-D8CE51B78A6C}"/>
              </a:ext>
            </a:extLst>
          </p:cNvPr>
          <p:cNvSpPr>
            <a:spLocks noGrp="1"/>
          </p:cNvSpPr>
          <p:nvPr>
            <p:ph type="title"/>
          </p:nvPr>
        </p:nvSpPr>
        <p:spPr/>
        <p:txBody>
          <a:bodyPr/>
          <a:lstStyle/>
          <a:p>
            <a:pPr algn="ctr"/>
            <a:r>
              <a:rPr lang="en-US" dirty="0"/>
              <a:t>Negative Tricksters</a:t>
            </a:r>
          </a:p>
        </p:txBody>
      </p:sp>
      <p:sp>
        <p:nvSpPr>
          <p:cNvPr id="3" name="Content Placeholder 2">
            <a:extLst>
              <a:ext uri="{FF2B5EF4-FFF2-40B4-BE49-F238E27FC236}">
                <a16:creationId xmlns:a16="http://schemas.microsoft.com/office/drawing/2014/main" id="{837A06AC-AE1C-4642-B70F-20E624B6D56C}"/>
              </a:ext>
            </a:extLst>
          </p:cNvPr>
          <p:cNvSpPr>
            <a:spLocks noGrp="1"/>
          </p:cNvSpPr>
          <p:nvPr>
            <p:ph idx="1"/>
          </p:nvPr>
        </p:nvSpPr>
        <p:spPr/>
        <p:txBody>
          <a:bodyPr>
            <a:normAutofit fontScale="92500" lnSpcReduction="10000"/>
          </a:bodyPr>
          <a:lstStyle/>
          <a:p>
            <a:r>
              <a:rPr lang="en-US" dirty="0"/>
              <a:t>Messages that function as negative tricksters are messages that are not true, but when we believe them they become true and this makes us falsely trust all of our messages</a:t>
            </a:r>
          </a:p>
          <a:p>
            <a:endParaRPr lang="en-US" dirty="0"/>
          </a:p>
          <a:p>
            <a:r>
              <a:rPr lang="en-US" dirty="0"/>
              <a:t>Examples– Negative self fulfilling prophesies! If we believe negative tricksters, they may come true: we believe people are following us, and people will follow us; we believe we will get worse over time, we may get worse over time. </a:t>
            </a:r>
          </a:p>
          <a:p>
            <a:endParaRPr lang="en-US" dirty="0"/>
          </a:p>
          <a:p>
            <a:r>
              <a:rPr lang="en-US" dirty="0"/>
              <a:t>When we trust negative tricksters more than we trust other people or consensus reality we set ourselves up for negative consequences.</a:t>
            </a:r>
          </a:p>
        </p:txBody>
      </p:sp>
    </p:spTree>
    <p:extLst>
      <p:ext uri="{BB962C8B-B14F-4D97-AF65-F5344CB8AC3E}">
        <p14:creationId xmlns:p14="http://schemas.microsoft.com/office/powerpoint/2010/main" val="201796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F176-13A7-4B50-9C3F-7F25E42360B2}"/>
              </a:ext>
            </a:extLst>
          </p:cNvPr>
          <p:cNvSpPr>
            <a:spLocks noGrp="1"/>
          </p:cNvSpPr>
          <p:nvPr>
            <p:ph type="title"/>
          </p:nvPr>
        </p:nvSpPr>
        <p:spPr/>
        <p:txBody>
          <a:bodyPr/>
          <a:lstStyle/>
          <a:p>
            <a:pPr algn="ctr"/>
            <a:r>
              <a:rPr lang="en-US" dirty="0"/>
              <a:t>Positive Tricksters</a:t>
            </a:r>
          </a:p>
        </p:txBody>
      </p:sp>
      <p:sp>
        <p:nvSpPr>
          <p:cNvPr id="3" name="Content Placeholder 2">
            <a:extLst>
              <a:ext uri="{FF2B5EF4-FFF2-40B4-BE49-F238E27FC236}">
                <a16:creationId xmlns:a16="http://schemas.microsoft.com/office/drawing/2014/main" id="{9A7D3A75-42E0-4A5D-9BA9-A8F4A34E7F2D}"/>
              </a:ext>
            </a:extLst>
          </p:cNvPr>
          <p:cNvSpPr>
            <a:spLocks noGrp="1"/>
          </p:cNvSpPr>
          <p:nvPr>
            <p:ph idx="1"/>
          </p:nvPr>
        </p:nvSpPr>
        <p:spPr/>
        <p:txBody>
          <a:bodyPr>
            <a:normAutofit lnSpcReduction="10000"/>
          </a:bodyPr>
          <a:lstStyle/>
          <a:p>
            <a:r>
              <a:rPr lang="en-US" dirty="0"/>
              <a:t>These are positive messages that give us special power that we want to have but that we don’t really have</a:t>
            </a:r>
          </a:p>
          <a:p>
            <a:endParaRPr lang="en-US" dirty="0"/>
          </a:p>
          <a:p>
            <a:r>
              <a:rPr lang="en-US" dirty="0"/>
              <a:t>Because these positive messages mix with other messages that are accurate sometimes we believe that they are proven correct, when they aren’t</a:t>
            </a:r>
          </a:p>
          <a:p>
            <a:endParaRPr lang="en-US" dirty="0"/>
          </a:p>
          <a:p>
            <a:r>
              <a:rPr lang="en-US" dirty="0"/>
              <a:t>When we behave or communicate about our messages as though they are correct, we might get sanctioned by others and lose our social standing because we get confused about consensus reality.</a:t>
            </a:r>
          </a:p>
        </p:txBody>
      </p:sp>
    </p:spTree>
    <p:extLst>
      <p:ext uri="{BB962C8B-B14F-4D97-AF65-F5344CB8AC3E}">
        <p14:creationId xmlns:p14="http://schemas.microsoft.com/office/powerpoint/2010/main" val="29766414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5CD6-1B43-4EED-8FD7-4AC187CE1543}"/>
              </a:ext>
            </a:extLst>
          </p:cNvPr>
          <p:cNvSpPr>
            <a:spLocks noGrp="1"/>
          </p:cNvSpPr>
          <p:nvPr>
            <p:ph type="title"/>
          </p:nvPr>
        </p:nvSpPr>
        <p:spPr/>
        <p:txBody>
          <a:bodyPr/>
          <a:lstStyle/>
          <a:p>
            <a:pPr algn="ctr"/>
            <a:r>
              <a:rPr lang="en-US" dirty="0"/>
              <a:t>Help Point Out Tricksters</a:t>
            </a:r>
          </a:p>
        </p:txBody>
      </p:sp>
      <p:sp>
        <p:nvSpPr>
          <p:cNvPr id="3" name="Content Placeholder 2">
            <a:extLst>
              <a:ext uri="{FF2B5EF4-FFF2-40B4-BE49-F238E27FC236}">
                <a16:creationId xmlns:a16="http://schemas.microsoft.com/office/drawing/2014/main" id="{6B0C1685-EAD6-4AD6-A9DB-019C6BDAB2C7}"/>
              </a:ext>
            </a:extLst>
          </p:cNvPr>
          <p:cNvSpPr>
            <a:spLocks noGrp="1"/>
          </p:cNvSpPr>
          <p:nvPr>
            <p:ph idx="1"/>
          </p:nvPr>
        </p:nvSpPr>
        <p:spPr/>
        <p:txBody>
          <a:bodyPr>
            <a:normAutofit fontScale="25000" lnSpcReduction="20000"/>
          </a:bodyPr>
          <a:lstStyle/>
          <a:p>
            <a:pPr marL="0" indent="0" algn="ctr">
              <a:buNone/>
            </a:pPr>
            <a:r>
              <a:rPr lang="en-US" b="1" dirty="0"/>
              <a:t>DO:</a:t>
            </a:r>
            <a:endParaRPr lang="en-US" dirty="0"/>
          </a:p>
          <a:p>
            <a:r>
              <a:rPr lang="en-US" sz="6400" dirty="0"/>
              <a:t>Assess whether you have a trusting relationship with the message receiver before you even start</a:t>
            </a:r>
          </a:p>
          <a:p>
            <a:endParaRPr lang="en-US" sz="6400" dirty="0"/>
          </a:p>
          <a:p>
            <a:r>
              <a:rPr lang="en-US" sz="6400" dirty="0"/>
              <a:t>Demonstrate that you can talk about other components of “psychosis”  </a:t>
            </a:r>
          </a:p>
          <a:p>
            <a:endParaRPr lang="en-US" sz="6400" dirty="0"/>
          </a:p>
          <a:p>
            <a:r>
              <a:rPr lang="en-US" sz="6400" dirty="0"/>
              <a:t>Ask more questions about the negative outcome and other messages they may have experienced at the same time.</a:t>
            </a:r>
          </a:p>
          <a:p>
            <a:endParaRPr lang="en-US" sz="6400" dirty="0"/>
          </a:p>
          <a:p>
            <a:r>
              <a:rPr lang="en-US" sz="6400" dirty="0"/>
              <a:t>Explain the trickster experience with examples from your (or other peoples’) life  </a:t>
            </a:r>
          </a:p>
          <a:p>
            <a:endParaRPr lang="en-US" sz="6400" dirty="0"/>
          </a:p>
          <a:p>
            <a:r>
              <a:rPr lang="en-US" sz="6400" dirty="0"/>
              <a:t>Point out or ask about ways the message proved to be accurate</a:t>
            </a:r>
          </a:p>
          <a:p>
            <a:endParaRPr lang="en-US" sz="6400" dirty="0"/>
          </a:p>
          <a:p>
            <a:r>
              <a:rPr lang="en-US" sz="6400" dirty="0"/>
              <a:t>Determine what the message receiver was telling themselves about the message and their subsequent behaviors or retaliation reactions</a:t>
            </a:r>
          </a:p>
          <a:p>
            <a:endParaRPr lang="en-US" sz="6400" dirty="0"/>
          </a:p>
          <a:p>
            <a:r>
              <a:rPr lang="en-US" sz="6400" dirty="0"/>
              <a:t>Help the message receiver define the social sanctions they experienced</a:t>
            </a:r>
          </a:p>
          <a:p>
            <a:endParaRPr lang="en-US" sz="6400" dirty="0"/>
          </a:p>
          <a:p>
            <a:r>
              <a:rPr lang="en-US" sz="6400" dirty="0"/>
              <a:t>Ask the message receiver what would have happened if they behaved differently.</a:t>
            </a:r>
          </a:p>
        </p:txBody>
      </p:sp>
    </p:spTree>
    <p:extLst>
      <p:ext uri="{BB962C8B-B14F-4D97-AF65-F5344CB8AC3E}">
        <p14:creationId xmlns:p14="http://schemas.microsoft.com/office/powerpoint/2010/main" val="2967350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5CD6-1B43-4EED-8FD7-4AC187CE1543}"/>
              </a:ext>
            </a:extLst>
          </p:cNvPr>
          <p:cNvSpPr>
            <a:spLocks noGrp="1"/>
          </p:cNvSpPr>
          <p:nvPr>
            <p:ph type="title"/>
          </p:nvPr>
        </p:nvSpPr>
        <p:spPr/>
        <p:txBody>
          <a:bodyPr/>
          <a:lstStyle/>
          <a:p>
            <a:pPr algn="ctr"/>
            <a:r>
              <a:rPr lang="en-US" dirty="0"/>
              <a:t>Help Point Out Tricksters</a:t>
            </a:r>
          </a:p>
        </p:txBody>
      </p:sp>
      <p:sp>
        <p:nvSpPr>
          <p:cNvPr id="3" name="Content Placeholder 2">
            <a:extLst>
              <a:ext uri="{FF2B5EF4-FFF2-40B4-BE49-F238E27FC236}">
                <a16:creationId xmlns:a16="http://schemas.microsoft.com/office/drawing/2014/main" id="{6B0C1685-EAD6-4AD6-A9DB-019C6BDAB2C7}"/>
              </a:ext>
            </a:extLst>
          </p:cNvPr>
          <p:cNvSpPr>
            <a:spLocks noGrp="1"/>
          </p:cNvSpPr>
          <p:nvPr>
            <p:ph idx="1"/>
          </p:nvPr>
        </p:nvSpPr>
        <p:spPr/>
        <p:txBody>
          <a:bodyPr>
            <a:normAutofit fontScale="70000" lnSpcReduction="20000"/>
          </a:bodyPr>
          <a:lstStyle/>
          <a:p>
            <a:pPr marL="0" indent="0" algn="ctr">
              <a:buNone/>
            </a:pPr>
            <a:r>
              <a:rPr lang="en-US" b="1" dirty="0"/>
              <a:t>DO NOT:</a:t>
            </a:r>
          </a:p>
          <a:p>
            <a:r>
              <a:rPr lang="en-US" dirty="0"/>
              <a:t>Presume that the message is wrong and reality test without assessing all aspects of the outcome. (was it true in a way?)</a:t>
            </a:r>
          </a:p>
          <a:p>
            <a:endParaRPr lang="en-US" dirty="0"/>
          </a:p>
          <a:p>
            <a:r>
              <a:rPr lang="en-US" dirty="0"/>
              <a:t>Make the message receiver feel blamed for the negative outcome. (spend time defining the trickster concept so that it validates experience instead)</a:t>
            </a:r>
          </a:p>
          <a:p>
            <a:endParaRPr lang="en-US" dirty="0"/>
          </a:p>
          <a:p>
            <a:r>
              <a:rPr lang="en-US" dirty="0"/>
              <a:t>Presume the message receiver is selfish and arrogant for having positive tricksters</a:t>
            </a:r>
          </a:p>
          <a:p>
            <a:endParaRPr lang="en-US" dirty="0"/>
          </a:p>
          <a:p>
            <a:r>
              <a:rPr lang="en-US" dirty="0"/>
              <a:t>Promise that the message is all wrong and won’t come true </a:t>
            </a:r>
          </a:p>
          <a:p>
            <a:endParaRPr lang="en-US" dirty="0"/>
          </a:p>
          <a:p>
            <a:r>
              <a:rPr lang="en-US" dirty="0"/>
              <a:t>Impose your reality on the message receiver</a:t>
            </a:r>
          </a:p>
          <a:p>
            <a:endParaRPr lang="en-US" dirty="0"/>
          </a:p>
          <a:p>
            <a:r>
              <a:rPr lang="en-US" dirty="0"/>
              <a:t>Punish the message receiver for believing in a trickster. </a:t>
            </a:r>
          </a:p>
          <a:p>
            <a:pPr algn="ctr"/>
            <a:endParaRPr lang="en-US" dirty="0"/>
          </a:p>
        </p:txBody>
      </p:sp>
    </p:spTree>
    <p:extLst>
      <p:ext uri="{BB962C8B-B14F-4D97-AF65-F5344CB8AC3E}">
        <p14:creationId xmlns:p14="http://schemas.microsoft.com/office/powerpoint/2010/main" val="40509053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2455-C56C-4118-B85D-DA431D2DFFF6}"/>
              </a:ext>
            </a:extLst>
          </p:cNvPr>
          <p:cNvSpPr>
            <a:spLocks noGrp="1"/>
          </p:cNvSpPr>
          <p:nvPr>
            <p:ph type="title"/>
          </p:nvPr>
        </p:nvSpPr>
        <p:spPr/>
        <p:txBody>
          <a:bodyPr>
            <a:normAutofit fontScale="90000"/>
          </a:bodyPr>
          <a:lstStyle/>
          <a:p>
            <a:pPr algn="ctr"/>
            <a:r>
              <a:rPr lang="en-US" dirty="0"/>
              <a:t>Tricksters instead of </a:t>
            </a:r>
            <a:br>
              <a:rPr lang="en-US" dirty="0"/>
            </a:br>
            <a:r>
              <a:rPr lang="en-US" dirty="0"/>
              <a:t>reality checks</a:t>
            </a:r>
          </a:p>
        </p:txBody>
      </p:sp>
      <p:sp>
        <p:nvSpPr>
          <p:cNvPr id="3" name="Content Placeholder 2">
            <a:extLst>
              <a:ext uri="{FF2B5EF4-FFF2-40B4-BE49-F238E27FC236}">
                <a16:creationId xmlns:a16="http://schemas.microsoft.com/office/drawing/2014/main" id="{7EF3438B-4688-4097-A462-1F2CC8569BE9}"/>
              </a:ext>
            </a:extLst>
          </p:cNvPr>
          <p:cNvSpPr>
            <a:spLocks noGrp="1"/>
          </p:cNvSpPr>
          <p:nvPr>
            <p:ph idx="1"/>
          </p:nvPr>
        </p:nvSpPr>
        <p:spPr/>
        <p:txBody>
          <a:bodyPr>
            <a:normAutofit fontScale="62500" lnSpcReduction="20000"/>
          </a:bodyPr>
          <a:lstStyle/>
          <a:p>
            <a:r>
              <a:rPr lang="en-US" dirty="0"/>
              <a:t>If reality-tests get over-used they can be very detrimental.</a:t>
            </a:r>
          </a:p>
          <a:p>
            <a:endParaRPr lang="en-US" dirty="0"/>
          </a:p>
          <a:p>
            <a:r>
              <a:rPr lang="en-US" dirty="0"/>
              <a:t>For example, instead of reality-checking false accusations against yourself, collect as much information as you can about the evidence that client has collected against you </a:t>
            </a:r>
          </a:p>
          <a:p>
            <a:endParaRPr lang="en-US" dirty="0"/>
          </a:p>
          <a:p>
            <a:r>
              <a:rPr lang="en-US" dirty="0"/>
              <a:t>Uncover the history of messages that have been collected that implicate you.</a:t>
            </a:r>
          </a:p>
          <a:p>
            <a:endParaRPr lang="en-US" dirty="0"/>
          </a:p>
          <a:p>
            <a:r>
              <a:rPr lang="en-US" dirty="0"/>
              <a:t>Provide the message receiver with unconditional positive regard during all false accusations and collect as much info as possible.</a:t>
            </a:r>
          </a:p>
          <a:p>
            <a:endParaRPr lang="en-US" dirty="0"/>
          </a:p>
          <a:p>
            <a:r>
              <a:rPr lang="en-US" dirty="0"/>
              <a:t>Still you may sometimes reality check info and be ready for it to ruin the relationship.</a:t>
            </a:r>
          </a:p>
          <a:p>
            <a:endParaRPr lang="en-US" dirty="0"/>
          </a:p>
          <a:p>
            <a:r>
              <a:rPr lang="en-US" dirty="0"/>
              <a:t>Help the message receiver to challenge negative thinking about themselves and the world instead of reality-tests.</a:t>
            </a:r>
          </a:p>
          <a:p>
            <a:endParaRPr lang="en-US" dirty="0"/>
          </a:p>
          <a:p>
            <a:r>
              <a:rPr lang="en-US" dirty="0"/>
              <a:t>Acknowledge that you may inadvertently reality check through unspoken interpersonal messages and consider apologizing.</a:t>
            </a:r>
          </a:p>
        </p:txBody>
      </p:sp>
    </p:spTree>
    <p:extLst>
      <p:ext uri="{BB962C8B-B14F-4D97-AF65-F5344CB8AC3E}">
        <p14:creationId xmlns:p14="http://schemas.microsoft.com/office/powerpoint/2010/main" val="24236395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66EC-CB75-4EA4-8FA9-CFA085896E5A}"/>
              </a:ext>
            </a:extLst>
          </p:cNvPr>
          <p:cNvSpPr>
            <a:spLocks noGrp="1"/>
          </p:cNvSpPr>
          <p:nvPr>
            <p:ph type="title"/>
          </p:nvPr>
        </p:nvSpPr>
        <p:spPr/>
        <p:txBody>
          <a:bodyPr/>
          <a:lstStyle/>
          <a:p>
            <a:pPr algn="ctr"/>
            <a:r>
              <a:rPr lang="en-US" dirty="0"/>
              <a:t>Good Reality Checks</a:t>
            </a:r>
          </a:p>
        </p:txBody>
      </p:sp>
      <p:sp>
        <p:nvSpPr>
          <p:cNvPr id="3" name="Content Placeholder 2">
            <a:extLst>
              <a:ext uri="{FF2B5EF4-FFF2-40B4-BE49-F238E27FC236}">
                <a16:creationId xmlns:a16="http://schemas.microsoft.com/office/drawing/2014/main" id="{64FAFC2C-62A8-4EF5-BEEA-FC8CB9403464}"/>
              </a:ext>
            </a:extLst>
          </p:cNvPr>
          <p:cNvSpPr>
            <a:spLocks noGrp="1"/>
          </p:cNvSpPr>
          <p:nvPr>
            <p:ph idx="1"/>
          </p:nvPr>
        </p:nvSpPr>
        <p:spPr/>
        <p:txBody>
          <a:bodyPr/>
          <a:lstStyle/>
          <a:p>
            <a:r>
              <a:rPr lang="en-US" dirty="0"/>
              <a:t>Often a message receiver will use you to run their own reality check without letting you know they are doing it.</a:t>
            </a:r>
          </a:p>
          <a:p>
            <a:endParaRPr lang="en-US" dirty="0"/>
          </a:p>
          <a:p>
            <a:r>
              <a:rPr lang="en-US" dirty="0"/>
              <a:t>When the patient is in control, when they are ready for the reality check, that is when it is more likely to work.</a:t>
            </a:r>
          </a:p>
          <a:p>
            <a:endParaRPr lang="en-US" dirty="0"/>
          </a:p>
          <a:p>
            <a:r>
              <a:rPr lang="en-US" dirty="0"/>
              <a:t>I recently lost a client for taking a stance and saying that others could not hear their voices, even though we do this it is a very risky thing to do.</a:t>
            </a:r>
          </a:p>
        </p:txBody>
      </p:sp>
    </p:spTree>
    <p:extLst>
      <p:ext uri="{BB962C8B-B14F-4D97-AF65-F5344CB8AC3E}">
        <p14:creationId xmlns:p14="http://schemas.microsoft.com/office/powerpoint/2010/main" val="27793197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Visual Aid</a:t>
            </a:r>
          </a:p>
        </p:txBody>
      </p:sp>
      <p:graphicFrame>
        <p:nvGraphicFramePr>
          <p:cNvPr id="5" name="Object 12"/>
          <p:cNvGraphicFramePr>
            <a:graphicFrameLocks noChangeAspect="1"/>
          </p:cNvGraphicFramePr>
          <p:nvPr>
            <p:extLst/>
          </p:nvPr>
        </p:nvGraphicFramePr>
        <p:xfrm>
          <a:off x="2302668" y="2209800"/>
          <a:ext cx="4614863" cy="3962400"/>
        </p:xfrm>
        <a:graphic>
          <a:graphicData uri="http://schemas.openxmlformats.org/presentationml/2006/ole">
            <mc:AlternateContent xmlns:mc="http://schemas.openxmlformats.org/markup-compatibility/2006">
              <mc:Choice xmlns:v="urn:schemas-microsoft-com:vml" Requires="v">
                <p:oleObj spid="_x0000_s51261" name="Document" r:id="rId4" imgW="9663646" imgH="8301626" progId="Word.Document.8">
                  <p:embed/>
                </p:oleObj>
              </mc:Choice>
              <mc:Fallback>
                <p:oleObj name="Document" r:id="rId4" imgW="9663646" imgH="8301626" progId="Word.Document.8">
                  <p:embed/>
                  <p:pic>
                    <p:nvPicPr>
                      <p:cNvPr id="5" name="Object 12"/>
                      <p:cNvPicPr>
                        <a:picLocks noChangeAspect="1" noChangeArrowheads="1"/>
                      </p:cNvPicPr>
                      <p:nvPr/>
                    </p:nvPicPr>
                    <p:blipFill>
                      <a:blip r:embed="rId5"/>
                      <a:srcRect/>
                      <a:stretch>
                        <a:fillRect/>
                      </a:stretch>
                    </p:blipFill>
                    <p:spPr bwMode="auto">
                      <a:xfrm>
                        <a:off x="2302668" y="2209800"/>
                        <a:ext cx="46148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48562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Positive Self-Fulfilling Prophesy </a:t>
            </a:r>
          </a:p>
        </p:txBody>
      </p:sp>
      <p:sp>
        <p:nvSpPr>
          <p:cNvPr id="3" name="Content Placeholder 2"/>
          <p:cNvSpPr>
            <a:spLocks noGrp="1"/>
          </p:cNvSpPr>
          <p:nvPr>
            <p:ph idx="1"/>
          </p:nvPr>
        </p:nvSpPr>
        <p:spPr>
          <a:xfrm>
            <a:off x="1295400" y="2133600"/>
            <a:ext cx="6400800" cy="4389120"/>
          </a:xfrm>
        </p:spPr>
        <p:txBody>
          <a:bodyPr>
            <a:normAutofit lnSpcReduction="10000"/>
          </a:bodyPr>
          <a:lstStyle/>
          <a:p>
            <a:r>
              <a:rPr lang="en-US" dirty="0"/>
              <a:t>This is the magical idea that what we believe about ourselves will ultimately come true.  This is like putting forth a mantra or a prayer and leaving it up to a higher power to determine whether it comes true. It is a good way to experience success in social rehabilitation.</a:t>
            </a:r>
          </a:p>
          <a:p>
            <a:endParaRPr lang="en-US" dirty="0"/>
          </a:p>
          <a:p>
            <a:r>
              <a:rPr lang="en-US" dirty="0"/>
              <a:t>Creating an effective positive self fulfilling prophesy looks very different for negative tricksters than it does for positive ones.</a:t>
            </a:r>
          </a:p>
        </p:txBody>
      </p:sp>
    </p:spTree>
    <p:extLst>
      <p:ext uri="{BB962C8B-B14F-4D97-AF65-F5344CB8AC3E}">
        <p14:creationId xmlns:p14="http://schemas.microsoft.com/office/powerpoint/2010/main" val="36732789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8702-D986-43F2-909E-E1EA1CB65E3F}"/>
              </a:ext>
            </a:extLst>
          </p:cNvPr>
          <p:cNvSpPr>
            <a:spLocks noGrp="1"/>
          </p:cNvSpPr>
          <p:nvPr>
            <p:ph type="title"/>
          </p:nvPr>
        </p:nvSpPr>
        <p:spPr/>
        <p:txBody>
          <a:bodyPr/>
          <a:lstStyle/>
          <a:p>
            <a:pPr algn="ctr"/>
            <a:r>
              <a:rPr lang="en-US" dirty="0"/>
              <a:t>Applied to Negative Tricksters</a:t>
            </a:r>
          </a:p>
        </p:txBody>
      </p:sp>
      <p:sp>
        <p:nvSpPr>
          <p:cNvPr id="3" name="Content Placeholder 2">
            <a:extLst>
              <a:ext uri="{FF2B5EF4-FFF2-40B4-BE49-F238E27FC236}">
                <a16:creationId xmlns:a16="http://schemas.microsoft.com/office/drawing/2014/main" id="{920A8461-ECBE-4CFD-AA12-7A23C5D2C17E}"/>
              </a:ext>
            </a:extLst>
          </p:cNvPr>
          <p:cNvSpPr>
            <a:spLocks noGrp="1"/>
          </p:cNvSpPr>
          <p:nvPr>
            <p:ph idx="1"/>
          </p:nvPr>
        </p:nvSpPr>
        <p:spPr/>
        <p:txBody>
          <a:bodyPr>
            <a:normAutofit fontScale="85000" lnSpcReduction="10000"/>
          </a:bodyPr>
          <a:lstStyle/>
          <a:p>
            <a:r>
              <a:rPr lang="en-US" dirty="0"/>
              <a:t>When we identity a negative trickster we realize we have to fight against ourselves and stigma in consensus reality to make it come true</a:t>
            </a:r>
          </a:p>
          <a:p>
            <a:endParaRPr lang="en-US" dirty="0"/>
          </a:p>
          <a:p>
            <a:r>
              <a:rPr lang="en-US" dirty="0"/>
              <a:t>We have to believe we are not being followed to make the following stop. We may have to believe we are liked in order to be liked.</a:t>
            </a:r>
          </a:p>
          <a:p>
            <a:endParaRPr lang="en-US" dirty="0"/>
          </a:p>
          <a:p>
            <a:r>
              <a:rPr lang="en-US" dirty="0"/>
              <a:t>We may have to believe we can win the heavy weight title, like Muhammad Ali did. We are more likely to be successful in doing so; if we are busy saying: “I think I can,” we will be more likely to be like the little engine that could, we are more likely to be a Bad, bad, man. That is the positive self fulfilling prophesy.</a:t>
            </a:r>
          </a:p>
        </p:txBody>
      </p:sp>
    </p:spTree>
    <p:extLst>
      <p:ext uri="{BB962C8B-B14F-4D97-AF65-F5344CB8AC3E}">
        <p14:creationId xmlns:p14="http://schemas.microsoft.com/office/powerpoint/2010/main" val="237925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Positive SX # 3</a:t>
            </a:r>
          </a:p>
        </p:txBody>
      </p:sp>
      <p:sp>
        <p:nvSpPr>
          <p:cNvPr id="3" name="Content Placeholder 2"/>
          <p:cNvSpPr>
            <a:spLocks noGrp="1"/>
          </p:cNvSpPr>
          <p:nvPr>
            <p:ph idx="1"/>
          </p:nvPr>
        </p:nvSpPr>
        <p:spPr/>
        <p:txBody>
          <a:bodyPr/>
          <a:lstStyle/>
          <a:p>
            <a:pPr marL="91440" indent="0">
              <a:buNone/>
            </a:pPr>
            <a:r>
              <a:rPr lang="en-US" b="1" dirty="0"/>
              <a:t>Disorganized speech (frequent derailment or incoherence):</a:t>
            </a:r>
          </a:p>
          <a:p>
            <a:pPr marL="1005840" lvl="3" indent="0">
              <a:buNone/>
            </a:pPr>
            <a:r>
              <a:rPr lang="en-US" sz="2400" dirty="0"/>
              <a:t>Word salad, tangential, or circumspect speech</a:t>
            </a:r>
          </a:p>
          <a:p>
            <a:pPr marL="0" indent="0">
              <a:buNone/>
            </a:pPr>
            <a:r>
              <a:rPr lang="en-US" sz="1800" dirty="0"/>
              <a:t>			</a:t>
            </a:r>
          </a:p>
          <a:p>
            <a:pPr marL="0" indent="0">
              <a:buNone/>
            </a:pPr>
            <a:endParaRPr lang="en-US" sz="1800" b="1" dirty="0"/>
          </a:p>
          <a:p>
            <a:pPr marL="0" indent="0">
              <a:buNone/>
            </a:pPr>
            <a:r>
              <a:rPr lang="en-US" sz="1800" b="1" dirty="0"/>
              <a:t>Answer: </a:t>
            </a:r>
          </a:p>
          <a:p>
            <a:pPr marL="0" indent="0">
              <a:buNone/>
            </a:pPr>
            <a:r>
              <a:rPr lang="en-US" sz="1800" b="1" dirty="0"/>
              <a:t>Don’t Speak because you will stand out</a:t>
            </a:r>
          </a:p>
          <a:p>
            <a:endParaRPr lang="en-US" dirty="0"/>
          </a:p>
        </p:txBody>
      </p:sp>
    </p:spTree>
    <p:extLst>
      <p:ext uri="{BB962C8B-B14F-4D97-AF65-F5344CB8AC3E}">
        <p14:creationId xmlns:p14="http://schemas.microsoft.com/office/powerpoint/2010/main" val="31814959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DAA1-546B-42D3-B344-C55EA1FF5092}"/>
              </a:ext>
            </a:extLst>
          </p:cNvPr>
          <p:cNvSpPr>
            <a:spLocks noGrp="1"/>
          </p:cNvSpPr>
          <p:nvPr>
            <p:ph type="title"/>
          </p:nvPr>
        </p:nvSpPr>
        <p:spPr/>
        <p:txBody>
          <a:bodyPr/>
          <a:lstStyle/>
          <a:p>
            <a:pPr algn="ctr"/>
            <a:r>
              <a:rPr lang="en-US" dirty="0"/>
              <a:t>Applied to Positive Tricksters</a:t>
            </a:r>
          </a:p>
        </p:txBody>
      </p:sp>
      <p:sp>
        <p:nvSpPr>
          <p:cNvPr id="3" name="Content Placeholder 2">
            <a:extLst>
              <a:ext uri="{FF2B5EF4-FFF2-40B4-BE49-F238E27FC236}">
                <a16:creationId xmlns:a16="http://schemas.microsoft.com/office/drawing/2014/main" id="{D82D13C0-4997-489A-9206-83F8941267FF}"/>
              </a:ext>
            </a:extLst>
          </p:cNvPr>
          <p:cNvSpPr>
            <a:spLocks noGrp="1"/>
          </p:cNvSpPr>
          <p:nvPr>
            <p:ph idx="1"/>
          </p:nvPr>
        </p:nvSpPr>
        <p:spPr/>
        <p:txBody>
          <a:bodyPr>
            <a:normAutofit lnSpcReduction="10000"/>
          </a:bodyPr>
          <a:lstStyle/>
          <a:p>
            <a:r>
              <a:rPr lang="en-US" dirty="0"/>
              <a:t>When we identify a positive trickster we have to chose to rely on consensus reality by playing old tapes and reminding ourselves the loss we will endure if we believe a positive trickster</a:t>
            </a:r>
          </a:p>
          <a:p>
            <a:endParaRPr lang="en-US" dirty="0"/>
          </a:p>
          <a:p>
            <a:r>
              <a:rPr lang="en-US" dirty="0"/>
              <a:t>Remembering that some of our messages can be wrong means we have to wait and collect data from the material world. We have to improve our EQ and behave opposite to the way we feel create a positive mantra to hope that the message comes true without presuming it to be true.</a:t>
            </a:r>
          </a:p>
        </p:txBody>
      </p:sp>
    </p:spTree>
    <p:extLst>
      <p:ext uri="{BB962C8B-B14F-4D97-AF65-F5344CB8AC3E}">
        <p14:creationId xmlns:p14="http://schemas.microsoft.com/office/powerpoint/2010/main" val="15208138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Visual Aid</a:t>
            </a:r>
          </a:p>
        </p:txBody>
      </p:sp>
      <p:graphicFrame>
        <p:nvGraphicFramePr>
          <p:cNvPr id="5" name="Object 3"/>
          <p:cNvGraphicFramePr>
            <a:graphicFrameLocks noChangeAspect="1"/>
          </p:cNvGraphicFramePr>
          <p:nvPr>
            <p:extLst/>
          </p:nvPr>
        </p:nvGraphicFramePr>
        <p:xfrm>
          <a:off x="1828800" y="2208213"/>
          <a:ext cx="5135563" cy="3949700"/>
        </p:xfrm>
        <a:graphic>
          <a:graphicData uri="http://schemas.openxmlformats.org/presentationml/2006/ole">
            <mc:AlternateContent xmlns:mc="http://schemas.openxmlformats.org/markup-compatibility/2006">
              <mc:Choice xmlns:v="urn:schemas-microsoft-com:vml" Requires="v">
                <p:oleObj spid="_x0000_s52261" name="Document" r:id="rId3" imgW="9339806" imgH="7162010" progId="Word.Document.8">
                  <p:embed/>
                </p:oleObj>
              </mc:Choice>
              <mc:Fallback>
                <p:oleObj name="Document" r:id="rId3" imgW="9339806" imgH="7162010" progId="Word.Document.8">
                  <p:embed/>
                  <p:pic>
                    <p:nvPicPr>
                      <p:cNvPr id="5" name="Object 3"/>
                      <p:cNvPicPr>
                        <a:picLocks noChangeAspect="1" noChangeArrowheads="1"/>
                      </p:cNvPicPr>
                      <p:nvPr/>
                    </p:nvPicPr>
                    <p:blipFill>
                      <a:blip r:embed="rId4"/>
                      <a:srcRect/>
                      <a:stretch>
                        <a:fillRect/>
                      </a:stretch>
                    </p:blipFill>
                    <p:spPr bwMode="auto">
                      <a:xfrm>
                        <a:off x="1828800" y="2208213"/>
                        <a:ext cx="5135563"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31164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2138-2941-4E2F-85A6-A858BE632276}"/>
              </a:ext>
            </a:extLst>
          </p:cNvPr>
          <p:cNvSpPr>
            <a:spLocks noGrp="1"/>
          </p:cNvSpPr>
          <p:nvPr>
            <p:ph type="title"/>
          </p:nvPr>
        </p:nvSpPr>
        <p:spPr/>
        <p:txBody>
          <a:bodyPr/>
          <a:lstStyle/>
          <a:p>
            <a:pPr algn="ctr"/>
            <a:r>
              <a:rPr lang="en-US" dirty="0"/>
              <a:t>Clyde Dee’s Story</a:t>
            </a:r>
          </a:p>
        </p:txBody>
      </p:sp>
      <p:sp>
        <p:nvSpPr>
          <p:cNvPr id="3" name="Content Placeholder 2">
            <a:extLst>
              <a:ext uri="{FF2B5EF4-FFF2-40B4-BE49-F238E27FC236}">
                <a16:creationId xmlns:a16="http://schemas.microsoft.com/office/drawing/2014/main" id="{F0270763-E8F3-47D3-BC14-06835813CBF7}"/>
              </a:ext>
            </a:extLst>
          </p:cNvPr>
          <p:cNvSpPr>
            <a:spLocks noGrp="1"/>
          </p:cNvSpPr>
          <p:nvPr>
            <p:ph idx="1"/>
          </p:nvPr>
        </p:nvSpPr>
        <p:spPr/>
        <p:txBody>
          <a:bodyPr/>
          <a:lstStyle/>
          <a:p>
            <a:r>
              <a:rPr lang="en-US" dirty="0"/>
              <a:t>Which messages might have been tricksters and how might knowing or believing the message was a trickster affected the story?</a:t>
            </a:r>
          </a:p>
          <a:p>
            <a:endParaRPr lang="en-US" dirty="0"/>
          </a:p>
          <a:p>
            <a:r>
              <a:rPr lang="en-US" dirty="0"/>
              <a:t>What is a positive self fulfilling prophesy that Clyde may have used have to keep himself out of trouble on this day?</a:t>
            </a:r>
          </a:p>
          <a:p>
            <a:endParaRPr lang="en-US" dirty="0"/>
          </a:p>
          <a:p>
            <a:pPr marL="0" indent="0">
              <a:buNone/>
            </a:pPr>
            <a:endParaRPr lang="en-US" dirty="0"/>
          </a:p>
        </p:txBody>
      </p:sp>
    </p:spTree>
    <p:extLst>
      <p:ext uri="{BB962C8B-B14F-4D97-AF65-F5344CB8AC3E}">
        <p14:creationId xmlns:p14="http://schemas.microsoft.com/office/powerpoint/2010/main" val="8032336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BFE5-C18B-4DD8-9203-7F707F0534B2}"/>
              </a:ext>
            </a:extLst>
          </p:cNvPr>
          <p:cNvSpPr>
            <a:spLocks noGrp="1"/>
          </p:cNvSpPr>
          <p:nvPr>
            <p:ph type="title"/>
          </p:nvPr>
        </p:nvSpPr>
        <p:spPr>
          <a:xfrm>
            <a:off x="419100" y="3276600"/>
            <a:ext cx="8305800" cy="1143000"/>
          </a:xfrm>
        </p:spPr>
        <p:txBody>
          <a:bodyPr>
            <a:normAutofit fontScale="90000"/>
          </a:bodyPr>
          <a:lstStyle/>
          <a:p>
            <a:pPr algn="ctr"/>
            <a:r>
              <a:rPr lang="en-US" dirty="0"/>
              <a:t>Training</a:t>
            </a:r>
            <a:br>
              <a:rPr lang="en-US" dirty="0"/>
            </a:br>
            <a:r>
              <a:rPr lang="en-US" dirty="0"/>
              <a:t>Phase III</a:t>
            </a:r>
            <a:br>
              <a:rPr lang="en-US" dirty="0"/>
            </a:br>
            <a:r>
              <a:rPr lang="en-US" i="1" dirty="0"/>
              <a:t>Study of Behavior</a:t>
            </a:r>
            <a:endParaRPr lang="en-US" dirty="0"/>
          </a:p>
        </p:txBody>
      </p:sp>
    </p:spTree>
    <p:extLst>
      <p:ext uri="{BB962C8B-B14F-4D97-AF65-F5344CB8AC3E}">
        <p14:creationId xmlns:p14="http://schemas.microsoft.com/office/powerpoint/2010/main" val="14603330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76600"/>
            <a:ext cx="8305800" cy="1143000"/>
          </a:xfrm>
        </p:spPr>
        <p:txBody>
          <a:bodyPr>
            <a:normAutofit fontScale="90000"/>
          </a:bodyPr>
          <a:lstStyle/>
          <a:p>
            <a:pPr algn="ctr"/>
            <a:r>
              <a:rPr lang="en-US" i="1" dirty="0">
                <a:solidFill>
                  <a:srgbClr val="FF0000"/>
                </a:solidFill>
              </a:rPr>
              <a:t>Retaliation Reactions, Social Sanctions, </a:t>
            </a:r>
            <a:r>
              <a:rPr lang="en-US" i="1" dirty="0"/>
              <a:t>and Nine Behavioral Skills</a:t>
            </a:r>
            <a:endParaRPr lang="en-US" dirty="0"/>
          </a:p>
        </p:txBody>
      </p:sp>
    </p:spTree>
    <p:extLst>
      <p:ext uri="{BB962C8B-B14F-4D97-AF65-F5344CB8AC3E}">
        <p14:creationId xmlns:p14="http://schemas.microsoft.com/office/powerpoint/2010/main" val="28496332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Retaliation Reactions</a:t>
            </a:r>
          </a:p>
        </p:txBody>
      </p:sp>
      <p:sp>
        <p:nvSpPr>
          <p:cNvPr id="3" name="Content Placeholder 2"/>
          <p:cNvSpPr>
            <a:spLocks noGrp="1"/>
          </p:cNvSpPr>
          <p:nvPr>
            <p:ph idx="1"/>
          </p:nvPr>
        </p:nvSpPr>
        <p:spPr/>
        <p:txBody>
          <a:bodyPr>
            <a:normAutofit fontScale="77500" lnSpcReduction="20000"/>
          </a:bodyPr>
          <a:lstStyle/>
          <a:p>
            <a:pPr>
              <a:buNone/>
            </a:pPr>
            <a:endParaRPr lang="en-US" sz="2400" dirty="0"/>
          </a:p>
          <a:p>
            <a:pPr>
              <a:buNone/>
            </a:pPr>
            <a:r>
              <a:rPr lang="en-US" sz="1800" dirty="0"/>
              <a:t>	</a:t>
            </a:r>
            <a:r>
              <a:rPr lang="en-US" sz="2800" dirty="0"/>
              <a:t>Behaviors that exude strong emotional reaction to the whole Divergent Process: </a:t>
            </a:r>
          </a:p>
          <a:p>
            <a:pPr lvl="1"/>
            <a:r>
              <a:rPr lang="en-US" sz="2400" dirty="0"/>
              <a:t>Glaring with angry eyes</a:t>
            </a:r>
          </a:p>
          <a:p>
            <a:pPr lvl="1"/>
            <a:r>
              <a:rPr lang="en-US" sz="2400" dirty="0"/>
              <a:t>Looking behind you for the possibility of tails</a:t>
            </a:r>
          </a:p>
          <a:p>
            <a:pPr lvl="1"/>
            <a:r>
              <a:rPr lang="en-US" sz="2400" dirty="0"/>
              <a:t>Making gestures of prayer</a:t>
            </a:r>
          </a:p>
          <a:p>
            <a:pPr lvl="1"/>
            <a:r>
              <a:rPr lang="en-US" sz="2400" dirty="0"/>
              <a:t>Talking with voices  in public</a:t>
            </a:r>
          </a:p>
          <a:p>
            <a:pPr lvl="1"/>
            <a:r>
              <a:rPr lang="en-US" sz="2400" dirty="0"/>
              <a:t>Treating others as if they are CIA agents </a:t>
            </a:r>
          </a:p>
          <a:p>
            <a:pPr lvl="1"/>
            <a:r>
              <a:rPr lang="en-US" sz="2400" dirty="0"/>
              <a:t>Talking in codes so that the people broadcasting your life on TV won’t be able to understand what you mean.</a:t>
            </a:r>
          </a:p>
          <a:p>
            <a:pPr lvl="1"/>
            <a:r>
              <a:rPr lang="en-US" sz="2400" dirty="0"/>
              <a:t>Getting angry and treating someone in a way you wouldn’t otherwise.</a:t>
            </a:r>
          </a:p>
          <a:p>
            <a:pPr lvl="1"/>
            <a:r>
              <a:rPr lang="en-US" sz="2400" dirty="0"/>
              <a:t>Walking backwards down the highway to make a statement.</a:t>
            </a:r>
          </a:p>
          <a:p>
            <a:pPr lvl="1"/>
            <a:r>
              <a:rPr lang="en-US" sz="2400" dirty="0"/>
              <a:t>Barking at a passing bicycle because you are angry like a dog (which is god spelled backwards) </a:t>
            </a:r>
          </a:p>
          <a:p>
            <a:pPr>
              <a:buNone/>
            </a:pPr>
            <a:endParaRPr lang="en-US" sz="1800" dirty="0"/>
          </a:p>
        </p:txBody>
      </p:sp>
    </p:spTree>
    <p:extLst>
      <p:ext uri="{BB962C8B-B14F-4D97-AF65-F5344CB8AC3E}">
        <p14:creationId xmlns:p14="http://schemas.microsoft.com/office/powerpoint/2010/main" val="40358228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632931-C546-4992-839F-EECF2BDDB9BC}"/>
              </a:ext>
            </a:extLst>
          </p:cNvPr>
          <p:cNvSpPr>
            <a:spLocks noGrp="1"/>
          </p:cNvSpPr>
          <p:nvPr>
            <p:ph type="title"/>
          </p:nvPr>
        </p:nvSpPr>
        <p:spPr/>
        <p:txBody>
          <a:bodyPr/>
          <a:lstStyle/>
          <a:p>
            <a:pPr algn="ctr"/>
            <a:r>
              <a:rPr lang="en-US" dirty="0"/>
              <a:t>Normalize Retaliation Reactions</a:t>
            </a:r>
          </a:p>
        </p:txBody>
      </p:sp>
      <p:sp>
        <p:nvSpPr>
          <p:cNvPr id="5" name="Content Placeholder 4">
            <a:extLst>
              <a:ext uri="{FF2B5EF4-FFF2-40B4-BE49-F238E27FC236}">
                <a16:creationId xmlns:a16="http://schemas.microsoft.com/office/drawing/2014/main" id="{0D4730F6-ACEA-4FF6-B3E0-F6101C39B0E5}"/>
              </a:ext>
            </a:extLst>
          </p:cNvPr>
          <p:cNvSpPr>
            <a:spLocks noGrp="1"/>
          </p:cNvSpPr>
          <p:nvPr>
            <p:ph idx="1"/>
          </p:nvPr>
        </p:nvSpPr>
        <p:spPr/>
        <p:txBody>
          <a:bodyPr>
            <a:normAutofit fontScale="77500" lnSpcReduction="20000"/>
          </a:bodyPr>
          <a:lstStyle/>
          <a:p>
            <a:pPr marL="0" indent="0" algn="ctr">
              <a:buNone/>
            </a:pPr>
            <a:r>
              <a:rPr lang="en-US" b="1" dirty="0"/>
              <a:t>DO:</a:t>
            </a:r>
          </a:p>
          <a:p>
            <a:r>
              <a:rPr lang="en-US" dirty="0"/>
              <a:t>Be aware the sharing these experiences may be traumatic </a:t>
            </a:r>
          </a:p>
          <a:p>
            <a:r>
              <a:rPr lang="en-US" dirty="0"/>
              <a:t>Assess for trauma and whether participants are in their bodies and validate</a:t>
            </a:r>
          </a:p>
          <a:p>
            <a:r>
              <a:rPr lang="en-US" dirty="0"/>
              <a:t>Share times you exhibited retaliation reactions.</a:t>
            </a:r>
          </a:p>
          <a:p>
            <a:r>
              <a:rPr lang="en-US" dirty="0"/>
              <a:t>Collect more message experiences that help explain the behavior.</a:t>
            </a:r>
          </a:p>
          <a:p>
            <a:r>
              <a:rPr lang="en-US" dirty="0"/>
              <a:t>Presume that it is unfair to punish retaliation reactions</a:t>
            </a:r>
          </a:p>
          <a:p>
            <a:r>
              <a:rPr lang="en-US" dirty="0"/>
              <a:t>Presume if the behavior was unpunished that that is a good thing.</a:t>
            </a:r>
          </a:p>
          <a:p>
            <a:r>
              <a:rPr lang="en-US" dirty="0"/>
              <a:t>Consider examining social sanctions first and retaliation reactions second.</a:t>
            </a:r>
          </a:p>
          <a:p>
            <a:r>
              <a:rPr lang="en-US" dirty="0"/>
              <a:t>Use and support humor in depicting retaliations reactions</a:t>
            </a:r>
          </a:p>
          <a:p>
            <a:r>
              <a:rPr lang="en-US" dirty="0"/>
              <a:t>Honor and socially protect risk-takers.</a:t>
            </a:r>
          </a:p>
          <a:p>
            <a:r>
              <a:rPr lang="en-US" dirty="0"/>
              <a:t>Practice sharing your own retaliation reactions and take the lead.</a:t>
            </a:r>
          </a:p>
        </p:txBody>
      </p:sp>
    </p:spTree>
    <p:extLst>
      <p:ext uri="{BB962C8B-B14F-4D97-AF65-F5344CB8AC3E}">
        <p14:creationId xmlns:p14="http://schemas.microsoft.com/office/powerpoint/2010/main" val="4227158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632931-C546-4992-839F-EECF2BDDB9BC}"/>
              </a:ext>
            </a:extLst>
          </p:cNvPr>
          <p:cNvSpPr>
            <a:spLocks noGrp="1"/>
          </p:cNvSpPr>
          <p:nvPr>
            <p:ph type="title"/>
          </p:nvPr>
        </p:nvSpPr>
        <p:spPr/>
        <p:txBody>
          <a:bodyPr/>
          <a:lstStyle/>
          <a:p>
            <a:pPr algn="ctr"/>
            <a:r>
              <a:rPr lang="en-US" dirty="0"/>
              <a:t>Normalize Retaliation Reactions</a:t>
            </a:r>
          </a:p>
        </p:txBody>
      </p:sp>
      <p:sp>
        <p:nvSpPr>
          <p:cNvPr id="5" name="Content Placeholder 4">
            <a:extLst>
              <a:ext uri="{FF2B5EF4-FFF2-40B4-BE49-F238E27FC236}">
                <a16:creationId xmlns:a16="http://schemas.microsoft.com/office/drawing/2014/main" id="{0D4730F6-ACEA-4FF6-B3E0-F6101C39B0E5}"/>
              </a:ext>
            </a:extLst>
          </p:cNvPr>
          <p:cNvSpPr>
            <a:spLocks noGrp="1"/>
          </p:cNvSpPr>
          <p:nvPr>
            <p:ph idx="1"/>
          </p:nvPr>
        </p:nvSpPr>
        <p:spPr/>
        <p:txBody>
          <a:bodyPr>
            <a:normAutofit fontScale="92500"/>
          </a:bodyPr>
          <a:lstStyle/>
          <a:p>
            <a:pPr marL="0" indent="0" algn="ctr">
              <a:buNone/>
            </a:pPr>
            <a:r>
              <a:rPr lang="en-US" b="1" dirty="0"/>
              <a:t>DO NOT:</a:t>
            </a:r>
          </a:p>
          <a:p>
            <a:r>
              <a:rPr lang="en-US" dirty="0"/>
              <a:t>Force people to be responsible for their behavior.</a:t>
            </a:r>
          </a:p>
          <a:p>
            <a:r>
              <a:rPr lang="en-US" dirty="0"/>
              <a:t>Further shame a behavior</a:t>
            </a:r>
          </a:p>
          <a:p>
            <a:r>
              <a:rPr lang="en-US" dirty="0"/>
              <a:t>Ask someone else to do what you wouldn’t yourself</a:t>
            </a:r>
          </a:p>
          <a:p>
            <a:r>
              <a:rPr lang="en-US" dirty="0"/>
              <a:t>Presume that the behavior deserved to be punished</a:t>
            </a:r>
          </a:p>
          <a:p>
            <a:r>
              <a:rPr lang="en-US" dirty="0"/>
              <a:t>Push someone to share who isn’t comfortable</a:t>
            </a:r>
          </a:p>
          <a:p>
            <a:r>
              <a:rPr lang="en-US" dirty="0"/>
              <a:t>Over share if you are shaken up by your retaliation reaction</a:t>
            </a:r>
          </a:p>
          <a:p>
            <a:r>
              <a:rPr lang="en-US" dirty="0"/>
              <a:t>Deny that you are shaken up if you are</a:t>
            </a:r>
          </a:p>
          <a:p>
            <a:r>
              <a:rPr lang="en-US" dirty="0"/>
              <a:t>Suggest that a participant is inherently dangerous because of what they’ve done</a:t>
            </a:r>
          </a:p>
          <a:p>
            <a:endParaRPr lang="en-US" dirty="0"/>
          </a:p>
          <a:p>
            <a:endParaRPr lang="en-US" dirty="0"/>
          </a:p>
        </p:txBody>
      </p:sp>
    </p:spTree>
    <p:extLst>
      <p:ext uri="{BB962C8B-B14F-4D97-AF65-F5344CB8AC3E}">
        <p14:creationId xmlns:p14="http://schemas.microsoft.com/office/powerpoint/2010/main" val="14776827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Visual Aid</a:t>
            </a:r>
          </a:p>
        </p:txBody>
      </p:sp>
      <p:graphicFrame>
        <p:nvGraphicFramePr>
          <p:cNvPr id="5" name="Object 12"/>
          <p:cNvGraphicFramePr>
            <a:graphicFrameLocks noChangeAspect="1"/>
          </p:cNvGraphicFramePr>
          <p:nvPr>
            <p:extLst/>
          </p:nvPr>
        </p:nvGraphicFramePr>
        <p:xfrm>
          <a:off x="2302668" y="2362200"/>
          <a:ext cx="4614863" cy="3962400"/>
        </p:xfrm>
        <a:graphic>
          <a:graphicData uri="http://schemas.openxmlformats.org/presentationml/2006/ole">
            <mc:AlternateContent xmlns:mc="http://schemas.openxmlformats.org/markup-compatibility/2006">
              <mc:Choice xmlns:v="urn:schemas-microsoft-com:vml" Requires="v">
                <p:oleObj spid="_x0000_s53285" name="Document" r:id="rId3" imgW="9645695" imgH="8303066" progId="Word.Document.8">
                  <p:embed/>
                </p:oleObj>
              </mc:Choice>
              <mc:Fallback>
                <p:oleObj name="Document" r:id="rId3" imgW="9645695" imgH="8303066" progId="Word.Document.8">
                  <p:embed/>
                  <p:pic>
                    <p:nvPicPr>
                      <p:cNvPr id="5"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668" y="2362200"/>
                        <a:ext cx="46148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321456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Social</a:t>
            </a:r>
            <a:r>
              <a:rPr lang="en-US" b="1" dirty="0">
                <a:solidFill>
                  <a:srgbClr val="FF0000"/>
                </a:solidFill>
              </a:rPr>
              <a:t> </a:t>
            </a:r>
            <a:r>
              <a:rPr lang="en-US" dirty="0">
                <a:solidFill>
                  <a:srgbClr val="FF0000"/>
                </a:solidFill>
              </a:rPr>
              <a:t>Sanctions</a:t>
            </a:r>
          </a:p>
        </p:txBody>
      </p:sp>
      <p:sp>
        <p:nvSpPr>
          <p:cNvPr id="3" name="Content Placeholder 2"/>
          <p:cNvSpPr>
            <a:spLocks noGrp="1"/>
          </p:cNvSpPr>
          <p:nvPr>
            <p:ph idx="1"/>
          </p:nvPr>
        </p:nvSpPr>
        <p:spPr>
          <a:xfrm>
            <a:off x="1524000" y="2362200"/>
            <a:ext cx="6248400" cy="3246120"/>
          </a:xfrm>
        </p:spPr>
        <p:txBody>
          <a:bodyPr>
            <a:normAutofit/>
          </a:bodyPr>
          <a:lstStyle/>
          <a:p>
            <a:pPr>
              <a:buNone/>
            </a:pPr>
            <a:r>
              <a:rPr lang="en-US" dirty="0"/>
              <a:t>	These are punishments like: involuntary hospitalization, seclusion, restraint, incarceration, loss of housing, loss of employment, loss of social role, social rejection, public ridicule, loss of family financial support, anger and resentment, loss of respect and validation</a:t>
            </a:r>
          </a:p>
          <a:p>
            <a:endParaRPr lang="en-US" dirty="0"/>
          </a:p>
        </p:txBody>
      </p:sp>
    </p:spTree>
    <p:extLst>
      <p:ext uri="{BB962C8B-B14F-4D97-AF65-F5344CB8AC3E}">
        <p14:creationId xmlns:p14="http://schemas.microsoft.com/office/powerpoint/2010/main" val="22853217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66785</TotalTime>
  <Words>6817</Words>
  <Application>Microsoft Office PowerPoint</Application>
  <PresentationFormat>On-screen Show (4:3)</PresentationFormat>
  <Paragraphs>1036</Paragraphs>
  <Slides>158</Slides>
  <Notes>7</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158</vt:i4>
      </vt:variant>
    </vt:vector>
  </HeadingPairs>
  <TitlesOfParts>
    <vt:vector size="166" baseType="lpstr">
      <vt:lpstr>Arial</vt:lpstr>
      <vt:lpstr>Calibri</vt:lpstr>
      <vt:lpstr>Cambria</vt:lpstr>
      <vt:lpstr>Inconsolata</vt:lpstr>
      <vt:lpstr>Wingdings</vt:lpstr>
      <vt:lpstr>Wingdings 2</vt:lpstr>
      <vt:lpstr>Flow</vt:lpstr>
      <vt:lpstr>Document</vt:lpstr>
      <vt:lpstr>Format</vt:lpstr>
      <vt:lpstr>Intro</vt:lpstr>
      <vt:lpstr>Ways the medical model doesn’t work</vt:lpstr>
      <vt:lpstr>Suppression </vt:lpstr>
      <vt:lpstr>Suppression</vt:lpstr>
      <vt:lpstr>Mainstream Definition of “Psychosis”</vt:lpstr>
      <vt:lpstr>Positive SX #1</vt:lpstr>
      <vt:lpstr>Positive SX # 2</vt:lpstr>
      <vt:lpstr>Positive SX # 3</vt:lpstr>
      <vt:lpstr>Mainstream Definition of “Psychosis”</vt:lpstr>
      <vt:lpstr>DSM V Diagnoses with elements of “psychosis” in them</vt:lpstr>
      <vt:lpstr>Negative affects of Differentiation(1)</vt:lpstr>
      <vt:lpstr>Negative affects of Differentiation(2)</vt:lpstr>
      <vt:lpstr>A Cultural Lens on “psychosis”</vt:lpstr>
      <vt:lpstr>The use and value of jargon (gooney-goo-goo jargon) </vt:lpstr>
      <vt:lpstr>How Creating Jargon Works</vt:lpstr>
      <vt:lpstr>Affects of Jargon for “Psychosis”</vt:lpstr>
      <vt:lpstr>Affects of Jargon for “Psychosis”</vt:lpstr>
      <vt:lpstr>How Jargon was Created</vt:lpstr>
      <vt:lpstr>Group Therapy for Psychosis</vt:lpstr>
      <vt:lpstr>Group Therapy for Psychosis</vt:lpstr>
      <vt:lpstr>Group Therapy Topics</vt:lpstr>
      <vt:lpstr>Vision of the Group</vt:lpstr>
      <vt:lpstr>Overview of the system of jargon.</vt:lpstr>
      <vt:lpstr>Gooney-Goo-Goo Jive</vt:lpstr>
      <vt:lpstr>Gooney-Goo-Goo Solutions</vt:lpstr>
      <vt:lpstr>Psychosis Components  and Solutions</vt:lpstr>
      <vt:lpstr>Structure Taking the Jargon and the Solutions and Creating a Narrative</vt:lpstr>
      <vt:lpstr>Training PHASE I joining</vt:lpstr>
      <vt:lpstr>Using Personal Stories: To reconstruct a new definition of “psychosis”</vt:lpstr>
      <vt:lpstr>Day in the Life of Message Receiver, Clyde Dee (Dramatization)</vt:lpstr>
      <vt:lpstr>How would you help Clyde with his experiences during his work day?</vt:lpstr>
      <vt:lpstr>Special Messages, Divergent Views and Message Mindfulness</vt:lpstr>
      <vt:lpstr>Special Messages</vt:lpstr>
      <vt:lpstr>Types of Special Messages</vt:lpstr>
      <vt:lpstr>Exploring Special Messages</vt:lpstr>
      <vt:lpstr>The Message Profile</vt:lpstr>
      <vt:lpstr>Clyde Dee’s Story</vt:lpstr>
      <vt:lpstr>Clyde Dee’s Story</vt:lpstr>
      <vt:lpstr>Divergent Views</vt:lpstr>
      <vt:lpstr>Validating Divergent Views</vt:lpstr>
      <vt:lpstr>Message Crisis</vt:lpstr>
      <vt:lpstr>Visual Aid</vt:lpstr>
      <vt:lpstr>Visual Aid</vt:lpstr>
      <vt:lpstr>Clyde Dee’s Story</vt:lpstr>
      <vt:lpstr>Gooney-Goo-Goo Solutions</vt:lpstr>
      <vt:lpstr>Structure Taking the Jargon and the Solutions and Creating a Narrative</vt:lpstr>
      <vt:lpstr>Message Mindfulness</vt:lpstr>
      <vt:lpstr>What Do You See? Each dot is a special message If you say Fish, you will be deemed Delusional But can you take those dots and make a career or a family instead? </vt:lpstr>
      <vt:lpstr>Sleuthing and Recovery and Reality Tasks</vt:lpstr>
      <vt:lpstr>Sleuthing:</vt:lpstr>
      <vt:lpstr>Visual Aid</vt:lpstr>
      <vt:lpstr>Visual Aid</vt:lpstr>
      <vt:lpstr>Visual Aid</vt:lpstr>
      <vt:lpstr>Message Crisis</vt:lpstr>
      <vt:lpstr>Sleuth with me</vt:lpstr>
      <vt:lpstr>Clyde Dee’s Story</vt:lpstr>
      <vt:lpstr>R+R Tasks</vt:lpstr>
      <vt:lpstr>R+R Tasks (During Message Crisis)</vt:lpstr>
      <vt:lpstr>Support My R+R Tasks</vt:lpstr>
      <vt:lpstr>Clyde Dee’s Story</vt:lpstr>
      <vt:lpstr>R+R Tasks in Recovery</vt:lpstr>
      <vt:lpstr>Training PHASE II Flexing</vt:lpstr>
      <vt:lpstr>Theories and Mad Diversity, and Functional Flexible Theory Skill</vt:lpstr>
      <vt:lpstr>Theory</vt:lpstr>
      <vt:lpstr>What Do You See? Why is the picture of the fish there—is there special meaning?</vt:lpstr>
      <vt:lpstr>Speculate you own Theory</vt:lpstr>
      <vt:lpstr>Visual Aid</vt:lpstr>
      <vt:lpstr>Message Crisis</vt:lpstr>
      <vt:lpstr>  Exploring Mad Diversity</vt:lpstr>
      <vt:lpstr>Theory Styles(1)</vt:lpstr>
      <vt:lpstr>Theory Styles(2)</vt:lpstr>
      <vt:lpstr>Theory Styles(3)</vt:lpstr>
      <vt:lpstr>Functional Flexible Theory Styles</vt:lpstr>
      <vt:lpstr>Visual Aid</vt:lpstr>
      <vt:lpstr>With Mindfulness and Functional Flexible Theories the Rope strands </vt:lpstr>
      <vt:lpstr>Clyde Dee’s Story</vt:lpstr>
      <vt:lpstr>Tricksters and Positive Self Fulfilling Prophesies</vt:lpstr>
      <vt:lpstr>Tricksters</vt:lpstr>
      <vt:lpstr>Carl Jung</vt:lpstr>
      <vt:lpstr>Negative Tricksters</vt:lpstr>
      <vt:lpstr>Positive Tricksters</vt:lpstr>
      <vt:lpstr>Help Point Out Tricksters</vt:lpstr>
      <vt:lpstr>Help Point Out Tricksters</vt:lpstr>
      <vt:lpstr>Tricksters instead of  reality checks</vt:lpstr>
      <vt:lpstr>Good Reality Checks</vt:lpstr>
      <vt:lpstr>Visual Aid</vt:lpstr>
      <vt:lpstr>Positive Self-Fulfilling Prophesy </vt:lpstr>
      <vt:lpstr>Applied to Negative Tricksters</vt:lpstr>
      <vt:lpstr>Applied to Positive Tricksters</vt:lpstr>
      <vt:lpstr>Visual Aid</vt:lpstr>
      <vt:lpstr>Clyde Dee’s Story</vt:lpstr>
      <vt:lpstr>Training Phase III Study of Behavior</vt:lpstr>
      <vt:lpstr>Retaliation Reactions, Social Sanctions, and Nine Behavioral Skills</vt:lpstr>
      <vt:lpstr>Retaliation Reactions</vt:lpstr>
      <vt:lpstr>Normalize Retaliation Reactions</vt:lpstr>
      <vt:lpstr>Normalize Retaliation Reactions</vt:lpstr>
      <vt:lpstr>Visual Aid</vt:lpstr>
      <vt:lpstr>Social Sanctions</vt:lpstr>
      <vt:lpstr>Study Social Sanctions</vt:lpstr>
      <vt:lpstr>Study Social Sanctions</vt:lpstr>
      <vt:lpstr>Visual Aid</vt:lpstr>
      <vt:lpstr>Learned Behaviors from  Social Sanctions</vt:lpstr>
      <vt:lpstr>Learning to get away with Retaliation Reactions</vt:lpstr>
      <vt:lpstr>Nine Social Skills</vt:lpstr>
      <vt:lpstr>Visual Aid</vt:lpstr>
      <vt:lpstr>My Nine Social Skills for Social Relationships:</vt:lpstr>
      <vt:lpstr>Clyde Dee’s Story</vt:lpstr>
      <vt:lpstr>Stigma and Anti-Stigma Cognitions</vt:lpstr>
      <vt:lpstr>Stigma</vt:lpstr>
      <vt:lpstr>Social Stigma</vt:lpstr>
      <vt:lpstr>Institutional Stigma</vt:lpstr>
      <vt:lpstr>Self-Stigma</vt:lpstr>
      <vt:lpstr>Not Limited to Mental Health </vt:lpstr>
      <vt:lpstr>Clyde Dee’s Story</vt:lpstr>
      <vt:lpstr>Anti-Stigma Cognitions</vt:lpstr>
      <vt:lpstr>Anti-Stigma Cognitions</vt:lpstr>
      <vt:lpstr>Cognitive Therapy</vt:lpstr>
      <vt:lpstr>Distorted Thinking</vt:lpstr>
      <vt:lpstr>Distorted Thinking</vt:lpstr>
      <vt:lpstr>Distorted Thinking</vt:lpstr>
      <vt:lpstr>Rational Inventories</vt:lpstr>
      <vt:lpstr>Challenges with Rational Inventories</vt:lpstr>
      <vt:lpstr>Rational Inventory for Clyde Dee’s Story</vt:lpstr>
      <vt:lpstr>Disputing current negative feelings</vt:lpstr>
      <vt:lpstr>Weller-than-Well</vt:lpstr>
      <vt:lpstr>Weller than Well</vt:lpstr>
      <vt:lpstr>Reframing Message Crisis</vt:lpstr>
      <vt:lpstr>The Importance of Social Rehab</vt:lpstr>
      <vt:lpstr>The Re-Framing Process</vt:lpstr>
      <vt:lpstr>Limits of Rational Thinking in Society</vt:lpstr>
      <vt:lpstr>Theory of Reality</vt:lpstr>
      <vt:lpstr>In Reality and Recovery, Spiritual/Message and Rational/ Consensus World Work Together</vt:lpstr>
      <vt:lpstr>A message receiver’s wise mind is their true reality</vt:lpstr>
      <vt:lpstr>The more the spirit world and the material world work together in the message receiver’s life</vt:lpstr>
      <vt:lpstr>Life in Consensus Reality Helps Us Understand the Message Journey </vt:lpstr>
      <vt:lpstr>Rationality as a Tool</vt:lpstr>
      <vt:lpstr>Techniques that support Weller than Well:</vt:lpstr>
      <vt:lpstr>Techniques that support Weller than Well(2):</vt:lpstr>
      <vt:lpstr>Summary</vt:lpstr>
      <vt:lpstr>How material can be used to structure groups</vt:lpstr>
      <vt:lpstr>Structuring the Group</vt:lpstr>
      <vt:lpstr>Structure Taking the Jargon and the Solutions and Creating a Narrative</vt:lpstr>
      <vt:lpstr>Too Much Structure</vt:lpstr>
      <vt:lpstr>Advisable to start with stories</vt:lpstr>
      <vt:lpstr>Leader starting the story sequence</vt:lpstr>
      <vt:lpstr>Utilizing structure when the group gets stuck</vt:lpstr>
      <vt:lpstr>Devising questions</vt:lpstr>
      <vt:lpstr>Spontaneous questions</vt:lpstr>
      <vt:lpstr>Letting the group explore</vt:lpstr>
      <vt:lpstr>Working with individuals</vt:lpstr>
      <vt:lpstr>Allowing time for socialization</vt:lpstr>
      <vt:lpstr>Attitude of continuing education</vt:lpstr>
      <vt:lpstr>How material can be helpful in treatment planning</vt:lpstr>
      <vt:lpstr>From group work to individual</vt:lpstr>
      <vt:lpstr>Planning out treatment in advance</vt:lpstr>
      <vt:lpstr>Solutions are:</vt:lpstr>
      <vt:lpstr>Treatment Planning with Functional Flexible Theory Styles: Examples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SPECAIL MESSAGES</dc:title>
  <dc:creator>avonelle</dc:creator>
  <cp:lastModifiedBy>Barbara Schneider</cp:lastModifiedBy>
  <cp:revision>523</cp:revision>
  <dcterms:created xsi:type="dcterms:W3CDTF">2014-10-24T11:41:15Z</dcterms:created>
  <dcterms:modified xsi:type="dcterms:W3CDTF">2018-12-02T17:09:33Z</dcterms:modified>
</cp:coreProperties>
</file>